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34" r:id="rId3"/>
    <p:sldId id="257" r:id="rId4"/>
    <p:sldId id="333" r:id="rId5"/>
    <p:sldId id="374" r:id="rId6"/>
    <p:sldId id="372" r:id="rId7"/>
    <p:sldId id="336" r:id="rId8"/>
    <p:sldId id="353" r:id="rId9"/>
    <p:sldId id="359" r:id="rId10"/>
    <p:sldId id="360" r:id="rId11"/>
    <p:sldId id="366" r:id="rId12"/>
    <p:sldId id="368" r:id="rId13"/>
    <p:sldId id="364" r:id="rId14"/>
    <p:sldId id="370" r:id="rId15"/>
    <p:sldId id="371" r:id="rId16"/>
    <p:sldId id="337" r:id="rId17"/>
    <p:sldId id="279" r:id="rId18"/>
    <p:sldId id="280" r:id="rId19"/>
    <p:sldId id="339" r:id="rId20"/>
    <p:sldId id="335" r:id="rId21"/>
    <p:sldId id="270"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e Girard" initials="CG" lastIdx="1" clrIdx="0">
    <p:extLst>
      <p:ext uri="{19B8F6BF-5375-455C-9EA6-DF929625EA0E}">
        <p15:presenceInfo xmlns:p15="http://schemas.microsoft.com/office/powerpoint/2012/main" userId="1a61b428f11eb5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9B"/>
    <a:srgbClr val="FFFFFF"/>
    <a:srgbClr val="BDBD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FC3DC-31E2-4B22-8337-2ACE6B43D56C}" type="datetimeFigureOut">
              <a:rPr lang="fr-FR" smtClean="0"/>
              <a:t>20/11/2023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4D078-214D-4896-B027-89EEBCC89E77}" type="slidenum">
              <a:rPr lang="fr-FR" smtClean="0"/>
              <a:t>‹N°›</a:t>
            </a:fld>
            <a:endParaRPr lang="fr-FR"/>
          </a:p>
        </p:txBody>
      </p:sp>
    </p:spTree>
    <p:extLst>
      <p:ext uri="{BB962C8B-B14F-4D97-AF65-F5344CB8AC3E}">
        <p14:creationId xmlns:p14="http://schemas.microsoft.com/office/powerpoint/2010/main" val="3089572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363981F-BD19-1B4E-9C26-31676341231C}" type="slidenum">
              <a:rPr lang="fr-FR" smtClean="0"/>
              <a:t>21</a:t>
            </a:fld>
            <a:endParaRPr lang="fr-FR"/>
          </a:p>
        </p:txBody>
      </p:sp>
    </p:spTree>
    <p:extLst>
      <p:ext uri="{BB962C8B-B14F-4D97-AF65-F5344CB8AC3E}">
        <p14:creationId xmlns:p14="http://schemas.microsoft.com/office/powerpoint/2010/main" val="920621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2B57E-6C04-4A14-AA1E-0421AFD8673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B3CD79-599B-426E-9440-3D9321069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CEA41F9-02AB-48CD-B9F6-485C784574DF}"/>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5" name="Espace réservé du pied de page 4">
            <a:extLst>
              <a:ext uri="{FF2B5EF4-FFF2-40B4-BE49-F238E27FC236}">
                <a16:creationId xmlns:a16="http://schemas.microsoft.com/office/drawing/2014/main" id="{224F9EAD-8CF8-4677-9E9B-468EF6D885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4CB17A-2516-45AC-83B4-227E526B0BD9}"/>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700718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C36BD-FB3F-4EFD-931A-1D808E49DB4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2A6D2C-285E-4B4C-A783-CA89305FB1A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5294F69-93A9-4A3A-A9A7-497B500682DF}"/>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5" name="Espace réservé du pied de page 4">
            <a:extLst>
              <a:ext uri="{FF2B5EF4-FFF2-40B4-BE49-F238E27FC236}">
                <a16:creationId xmlns:a16="http://schemas.microsoft.com/office/drawing/2014/main" id="{79AED780-91AF-4203-98BC-1BC2AF315A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43C032-D3AA-44C4-AD4B-89F9F5AAF1C6}"/>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370045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45F4DE7-743A-4006-94BD-E49ED161543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CB16473-6551-4586-AFF3-DFEBEC5BC92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888528-3751-456E-90A1-93B4AE098A72}"/>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5" name="Espace réservé du pied de page 4">
            <a:extLst>
              <a:ext uri="{FF2B5EF4-FFF2-40B4-BE49-F238E27FC236}">
                <a16:creationId xmlns:a16="http://schemas.microsoft.com/office/drawing/2014/main" id="{DD60AE28-3CB7-40DA-B3CC-DE23AC895BB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B11D3F8-58CD-414D-8D39-FE966A2EE272}"/>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2336448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grpSp>
        <p:nvGrpSpPr>
          <p:cNvPr id="10" name="Grouper 9"/>
          <p:cNvGrpSpPr/>
          <p:nvPr userDrawn="1"/>
        </p:nvGrpSpPr>
        <p:grpSpPr>
          <a:xfrm rot="5400000">
            <a:off x="9454825" y="3220287"/>
            <a:ext cx="5057490" cy="416859"/>
            <a:chOff x="268942" y="275664"/>
            <a:chExt cx="10555939" cy="416859"/>
          </a:xfrm>
        </p:grpSpPr>
        <p:sp>
          <p:nvSpPr>
            <p:cNvPr id="8" name="Rectangle 7"/>
            <p:cNvSpPr/>
            <p:nvPr userDrawn="1"/>
          </p:nvSpPr>
          <p:spPr>
            <a:xfrm>
              <a:off x="5728446" y="275664"/>
              <a:ext cx="5096435" cy="416859"/>
            </a:xfrm>
            <a:prstGeom prst="rect">
              <a:avLst/>
            </a:prstGeom>
            <a:solidFill>
              <a:srgbClr val="003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userDrawn="1"/>
          </p:nvSpPr>
          <p:spPr>
            <a:xfrm>
              <a:off x="268942" y="275664"/>
              <a:ext cx="5459505" cy="416859"/>
            </a:xfrm>
            <a:prstGeom prst="rect">
              <a:avLst/>
            </a:prstGeom>
            <a:solidFill>
              <a:srgbClr val="009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2" name="Image 1"/>
          <p:cNvPicPr>
            <a:picLocks noChangeAspect="1"/>
          </p:cNvPicPr>
          <p:nvPr userDrawn="1"/>
        </p:nvPicPr>
        <p:blipFill rotWithShape="1">
          <a:blip r:embed="rId2"/>
          <a:srcRect l="44659" t="1309" b="5833"/>
          <a:stretch/>
        </p:blipFill>
        <p:spPr>
          <a:xfrm>
            <a:off x="0" y="0"/>
            <a:ext cx="3065412" cy="6858000"/>
          </a:xfrm>
          <a:prstGeom prst="rect">
            <a:avLst/>
          </a:prstGeom>
        </p:spPr>
      </p:pic>
    </p:spTree>
    <p:extLst>
      <p:ext uri="{BB962C8B-B14F-4D97-AF65-F5344CB8AC3E}">
        <p14:creationId xmlns:p14="http://schemas.microsoft.com/office/powerpoint/2010/main" val="1170306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RE 150 rose">
    <p:spTree>
      <p:nvGrpSpPr>
        <p:cNvPr id="1" name=""/>
        <p:cNvGrpSpPr/>
        <p:nvPr/>
      </p:nvGrpSpPr>
      <p:grpSpPr>
        <a:xfrm>
          <a:off x="0" y="0"/>
          <a:ext cx="0" cy="0"/>
          <a:chOff x="0" y="0"/>
          <a:chExt cx="0" cy="0"/>
        </a:xfrm>
      </p:grpSpPr>
      <p:sp>
        <p:nvSpPr>
          <p:cNvPr id="6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6625785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RE LONG">
    <p:spTree>
      <p:nvGrpSpPr>
        <p:cNvPr id="1" name=""/>
        <p:cNvGrpSpPr/>
        <p:nvPr/>
      </p:nvGrpSpPr>
      <p:grpSpPr>
        <a:xfrm>
          <a:off x="0" y="0"/>
          <a:ext cx="0" cy="0"/>
          <a:chOff x="0" y="0"/>
          <a:chExt cx="0" cy="0"/>
        </a:xfrm>
      </p:grpSpPr>
      <p:pic>
        <p:nvPicPr>
          <p:cNvPr id="95" name="lignes_02.png" descr="lignes_02.png"/>
          <p:cNvPicPr>
            <a:picLocks noChangeAspect="1"/>
          </p:cNvPicPr>
          <p:nvPr/>
        </p:nvPicPr>
        <p:blipFill>
          <a:blip r:embed="rId2"/>
          <a:stretch>
            <a:fillRect/>
          </a:stretch>
        </p:blipFill>
        <p:spPr>
          <a:xfrm rot="16200000">
            <a:off x="426270" y="-6662332"/>
            <a:ext cx="13772836" cy="19305701"/>
          </a:xfrm>
          <a:prstGeom prst="rect">
            <a:avLst/>
          </a:prstGeom>
          <a:ln w="12700">
            <a:miter lim="400000"/>
          </a:ln>
        </p:spPr>
      </p:pic>
      <p:sp>
        <p:nvSpPr>
          <p:cNvPr id="96" name="Rectangle"/>
          <p:cNvSpPr/>
          <p:nvPr/>
        </p:nvSpPr>
        <p:spPr>
          <a:xfrm>
            <a:off x="339354" y="301495"/>
            <a:ext cx="11513293" cy="6255011"/>
          </a:xfrm>
          <a:prstGeom prst="rect">
            <a:avLst/>
          </a:prstGeom>
          <a:solidFill>
            <a:srgbClr val="FFFFFF"/>
          </a:solidFill>
          <a:ln w="12700">
            <a:miter lim="400000"/>
          </a:ln>
        </p:spPr>
        <p:txBody>
          <a:bodyPr lIns="25400" tIns="25400" rIns="25400" bIns="25400" anchor="ctr"/>
          <a:lstStyle/>
          <a:p>
            <a:pPr algn="ctr">
              <a:defRPr sz="3200" b="0">
                <a:solidFill>
                  <a:srgbClr val="000000"/>
                </a:solidFill>
                <a:latin typeface="+mn-lt"/>
                <a:ea typeface="+mn-ea"/>
                <a:cs typeface="+mn-cs"/>
                <a:sym typeface="Helvetica Light"/>
              </a:defRPr>
            </a:pPr>
            <a:endParaRPr sz="1600"/>
          </a:p>
        </p:txBody>
      </p:sp>
      <p:sp>
        <p:nvSpPr>
          <p:cNvPr id="97" name="Titre très long ou phrase d’accroche pour exprimer l’idée principale de la slide"/>
          <p:cNvSpPr txBox="1">
            <a:spLocks noGrp="1"/>
          </p:cNvSpPr>
          <p:nvPr>
            <p:ph type="body" sz="quarter" idx="21"/>
          </p:nvPr>
        </p:nvSpPr>
        <p:spPr>
          <a:xfrm>
            <a:off x="1312640" y="1171978"/>
            <a:ext cx="6829308" cy="1164421"/>
          </a:xfrm>
          <a:prstGeom prst="rect">
            <a:avLst/>
          </a:prstGeom>
        </p:spPr>
        <p:txBody>
          <a:bodyPr anchor="ctr">
            <a:spAutoFit/>
          </a:bodyPr>
          <a:lstStyle>
            <a:lvl1pPr algn="l" defTabSz="457200">
              <a:lnSpc>
                <a:spcPts val="4350"/>
              </a:lnSpc>
              <a:defRPr sz="2500" b="1">
                <a:solidFill>
                  <a:schemeClr val="accent1">
                    <a:hueOff val="-1735867"/>
                    <a:satOff val="-40137"/>
                    <a:lumOff val="4480"/>
                  </a:schemeClr>
                </a:solidFill>
                <a:latin typeface="+mj-lt"/>
                <a:ea typeface="+mj-ea"/>
                <a:cs typeface="+mj-cs"/>
                <a:sym typeface="Helvetica"/>
              </a:defRPr>
            </a:lvl1pPr>
          </a:lstStyle>
          <a:p>
            <a:r>
              <a:t>Titre très long ou phrase d’accroche pour exprimer l’idée principale de la slide</a:t>
            </a:r>
          </a:p>
        </p:txBody>
      </p:sp>
      <p:sp>
        <p:nvSpPr>
          <p:cNvPr id="98" name="dolor sit amet, consectetur adipiscing elit, sed do eiusmod tempor incididunt ut labore et dolore magna aliqua. dolor sit amet, consectetur adipiscing elit, sed do eiusmod tempor incididunt ut labore et dolore magna aliqua. dolor sit amet, consectetur ad"/>
          <p:cNvSpPr txBox="1">
            <a:spLocks noGrp="1"/>
          </p:cNvSpPr>
          <p:nvPr>
            <p:ph type="body" sz="quarter" idx="22"/>
          </p:nvPr>
        </p:nvSpPr>
        <p:spPr>
          <a:xfrm>
            <a:off x="1312640" y="934752"/>
            <a:ext cx="4050439" cy="6581289"/>
          </a:xfrm>
          <a:prstGeom prst="rect">
            <a:avLst/>
          </a:prstGeom>
        </p:spPr>
        <p:txBody>
          <a:bodyPr anchor="ctr">
            <a:spAutoFit/>
          </a:bodyPr>
          <a:lstStyle/>
          <a:p>
            <a:pPr algn="l">
              <a:defRPr sz="2500" b="1">
                <a:solidFill>
                  <a:srgbClr val="A6AAA9"/>
                </a:solidFill>
                <a:latin typeface="+mj-lt"/>
                <a:ea typeface="+mj-ea"/>
                <a:cs typeface="+mj-cs"/>
                <a:sym typeface="Helvetica"/>
              </a:defRPr>
            </a:pPr>
            <a:r>
              <a:t>dolor sit amet, consectetur adipiscing elit, sed do eiusmod tempor incididunt ut labore et dolore magna aliqua. dolor sit amet, consectetur adipiscing elit, sed do eiusmod tempor incididunt ut labore et dolore magna aliqua. dolor sit amet, consectetur adipiscing elit, sed do eiusmod tempor incididunt ut labore et dolore magna aliqua. </a:t>
            </a:r>
          </a:p>
          <a:p>
            <a:pPr algn="l">
              <a:defRPr sz="2500" b="1">
                <a:solidFill>
                  <a:srgbClr val="A6AAA9"/>
                </a:solidFill>
                <a:latin typeface="+mj-lt"/>
                <a:ea typeface="+mj-ea"/>
                <a:cs typeface="+mj-cs"/>
                <a:sym typeface="Helvetica"/>
              </a:defRPr>
            </a:pPr>
            <a:endParaRPr/>
          </a:p>
          <a:p>
            <a:pPr algn="l">
              <a:defRPr sz="2500" b="1">
                <a:solidFill>
                  <a:srgbClr val="A6AAA9"/>
                </a:solidFill>
                <a:latin typeface="+mj-lt"/>
                <a:ea typeface="+mj-ea"/>
                <a:cs typeface="+mj-cs"/>
                <a:sym typeface="Helvetica"/>
              </a:defRPr>
            </a:pPr>
            <a:r>
              <a:t>r incididunt ut labore et dolore magna aliqua. dolor sit amet</a:t>
            </a:r>
          </a:p>
        </p:txBody>
      </p:sp>
      <p:sp>
        <p:nvSpPr>
          <p:cNvPr id="99" name="Titre de paragraphe"/>
          <p:cNvSpPr txBox="1">
            <a:spLocks noGrp="1"/>
          </p:cNvSpPr>
          <p:nvPr>
            <p:ph type="body" sz="quarter" idx="23"/>
          </p:nvPr>
        </p:nvSpPr>
        <p:spPr>
          <a:xfrm>
            <a:off x="1312640" y="2651104"/>
            <a:ext cx="2628783" cy="450893"/>
          </a:xfrm>
          <a:prstGeom prst="rect">
            <a:avLst/>
          </a:prstGeom>
        </p:spPr>
        <p:txBody>
          <a:bodyPr anchor="ctr">
            <a:spAutoFit/>
          </a:bodyPr>
          <a:lstStyle>
            <a:lvl1pPr algn="l" defTabSz="457200">
              <a:lnSpc>
                <a:spcPts val="3150"/>
              </a:lnSpc>
              <a:defRPr sz="1500" b="1">
                <a:solidFill>
                  <a:schemeClr val="accent1">
                    <a:hueOff val="-1735867"/>
                    <a:satOff val="-40137"/>
                    <a:lumOff val="4480"/>
                  </a:schemeClr>
                </a:solidFill>
                <a:latin typeface="+mj-lt"/>
                <a:ea typeface="+mj-ea"/>
                <a:cs typeface="+mj-cs"/>
                <a:sym typeface="Helvetica"/>
              </a:defRPr>
            </a:lvl1pPr>
          </a:lstStyle>
          <a:p>
            <a:r>
              <a:t>Titre de paragraphe</a:t>
            </a:r>
          </a:p>
        </p:txBody>
      </p:sp>
      <p:sp>
        <p:nvSpPr>
          <p:cNvPr id="100" name="dolor siet amet, consectetur adipiscing elit, sed do eiusmod tempor incididunt ut labore et dolore magna aliqua. dolor sit amet, consectetur adipiscing elit, sed do eiusmod tempor incididunt ut labore et dolore magna aliqua. dolor sit amet, consectetur a"/>
          <p:cNvSpPr txBox="1">
            <a:spLocks noGrp="1"/>
          </p:cNvSpPr>
          <p:nvPr>
            <p:ph type="body" sz="quarter" idx="24"/>
          </p:nvPr>
        </p:nvSpPr>
        <p:spPr>
          <a:xfrm>
            <a:off x="6227540" y="3255795"/>
            <a:ext cx="4050439" cy="1304203"/>
          </a:xfrm>
          <a:prstGeom prst="rect">
            <a:avLst/>
          </a:prstGeom>
        </p:spPr>
        <p:txBody>
          <a:bodyPr anchor="ctr">
            <a:spAutoFit/>
          </a:bodyPr>
          <a:lstStyle>
            <a:lvl1pPr algn="l">
              <a:defRPr sz="1250" b="1">
                <a:solidFill>
                  <a:srgbClr val="A6AAA9"/>
                </a:solidFill>
                <a:latin typeface="+mj-lt"/>
                <a:ea typeface="+mj-ea"/>
                <a:cs typeface="+mj-cs"/>
                <a:sym typeface="Helvetica"/>
              </a:defRPr>
            </a:lvl1pPr>
          </a:lstStyle>
          <a:p>
            <a:r>
              <a:t>dolor siet amet, consectetur adipiscing elit, sed do eiusmod tempor incididunt ut labore et dolore magna aliqua. dolor sit amet, consectetur adipiscing elit, sed do eiusmod tempor incididunt ut labore et dolore magna aliqua. dolor sit amet, consectetur adipiscing elit, sed do eiusmod tempor incididunt ut labore et dolore magna aliqua.</a:t>
            </a:r>
          </a:p>
        </p:txBody>
      </p:sp>
      <p:sp>
        <p:nvSpPr>
          <p:cNvPr id="101" name="Titre de paragraphe 2"/>
          <p:cNvSpPr txBox="1">
            <a:spLocks noGrp="1"/>
          </p:cNvSpPr>
          <p:nvPr>
            <p:ph type="body" sz="quarter" idx="25"/>
          </p:nvPr>
        </p:nvSpPr>
        <p:spPr>
          <a:xfrm>
            <a:off x="6227540" y="2651104"/>
            <a:ext cx="2628783" cy="450893"/>
          </a:xfrm>
          <a:prstGeom prst="rect">
            <a:avLst/>
          </a:prstGeom>
        </p:spPr>
        <p:txBody>
          <a:bodyPr anchor="ctr">
            <a:spAutoFit/>
          </a:bodyPr>
          <a:lstStyle>
            <a:lvl1pPr algn="l" defTabSz="457200">
              <a:lnSpc>
                <a:spcPts val="3150"/>
              </a:lnSpc>
              <a:defRPr sz="1500" b="1">
                <a:solidFill>
                  <a:schemeClr val="accent1">
                    <a:hueOff val="-1735867"/>
                    <a:satOff val="-40137"/>
                    <a:lumOff val="4480"/>
                  </a:schemeClr>
                </a:solidFill>
                <a:latin typeface="+mj-lt"/>
                <a:ea typeface="+mj-ea"/>
                <a:cs typeface="+mj-cs"/>
                <a:sym typeface="Helvetica"/>
              </a:defRPr>
            </a:lvl1pPr>
          </a:lstStyle>
          <a:p>
            <a:r>
              <a:t>Titre de paragraphe 2</a:t>
            </a:r>
          </a:p>
        </p:txBody>
      </p:sp>
      <p:sp>
        <p:nvSpPr>
          <p:cNvPr id="102" name="02"/>
          <p:cNvSpPr txBox="1"/>
          <p:nvPr/>
        </p:nvSpPr>
        <p:spPr>
          <a:xfrm>
            <a:off x="11494558" y="6043499"/>
            <a:ext cx="248466"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defRPr sz="2500" b="0">
                <a:solidFill>
                  <a:schemeClr val="accent3">
                    <a:hueOff val="9721148"/>
                    <a:satOff val="-38937"/>
                  </a:schemeClr>
                </a:solidFill>
                <a:latin typeface="Montserrat Regular"/>
                <a:ea typeface="Montserrat Regular"/>
                <a:cs typeface="Montserrat Regular"/>
                <a:sym typeface="Montserrat Regular"/>
              </a:defRPr>
            </a:lvl1pPr>
          </a:lstStyle>
          <a:p>
            <a:r>
              <a:rPr sz="1250"/>
              <a:t>02</a:t>
            </a:r>
          </a:p>
        </p:txBody>
      </p:sp>
      <p:sp>
        <p:nvSpPr>
          <p:cNvPr id="104" name="Numéro de diapositive"/>
          <p:cNvSpPr txBox="1">
            <a:spLocks noGrp="1"/>
          </p:cNvSpPr>
          <p:nvPr>
            <p:ph type="sldNum" sz="quarter" idx="2"/>
          </p:nvPr>
        </p:nvSpPr>
        <p:spPr>
          <a:xfrm>
            <a:off x="11494558" y="6043499"/>
            <a:ext cx="51329" cy="243657"/>
          </a:xfrm>
          <a:prstGeom prst="rect">
            <a:avLst/>
          </a:prstGeom>
        </p:spPr>
        <p:txBody>
          <a:bodyPr/>
          <a:lstStyle/>
          <a:p>
            <a:endParaRPr/>
          </a:p>
        </p:txBody>
      </p:sp>
    </p:spTree>
    <p:extLst>
      <p:ext uri="{BB962C8B-B14F-4D97-AF65-F5344CB8AC3E}">
        <p14:creationId xmlns:p14="http://schemas.microsoft.com/office/powerpoint/2010/main" val="180959991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RE 250 rose">
    <p:spTree>
      <p:nvGrpSpPr>
        <p:cNvPr id="1" name=""/>
        <p:cNvGrpSpPr/>
        <p:nvPr/>
      </p:nvGrpSpPr>
      <p:grpSpPr>
        <a:xfrm>
          <a:off x="0" y="0"/>
          <a:ext cx="0" cy="0"/>
          <a:chOff x="0" y="0"/>
          <a:chExt cx="0" cy="0"/>
        </a:xfrm>
      </p:grpSpPr>
      <p:pic>
        <p:nvPicPr>
          <p:cNvPr id="33" name="lignes_02.png" descr="lignes_02.png"/>
          <p:cNvPicPr>
            <a:picLocks noChangeAspect="1"/>
          </p:cNvPicPr>
          <p:nvPr userDrawn="1"/>
        </p:nvPicPr>
        <p:blipFill>
          <a:blip r:embed="rId2"/>
          <a:stretch>
            <a:fillRect/>
          </a:stretch>
        </p:blipFill>
        <p:spPr>
          <a:xfrm rot="5338557">
            <a:off x="-1332639" y="-11125783"/>
            <a:ext cx="21070801" cy="29535429"/>
          </a:xfrm>
          <a:prstGeom prst="rect">
            <a:avLst/>
          </a:prstGeom>
          <a:ln w="12700">
            <a:miter lim="400000"/>
          </a:ln>
        </p:spPr>
      </p:pic>
      <p:sp>
        <p:nvSpPr>
          <p:cNvPr id="34" name="Rectangle"/>
          <p:cNvSpPr/>
          <p:nvPr/>
        </p:nvSpPr>
        <p:spPr>
          <a:xfrm>
            <a:off x="817513" y="636687"/>
            <a:ext cx="10556975" cy="5584627"/>
          </a:xfrm>
          <a:prstGeom prst="rect">
            <a:avLst/>
          </a:prstGeom>
          <a:solidFill>
            <a:srgbClr val="FFFFFF"/>
          </a:solidFill>
          <a:ln w="12700">
            <a:miter lim="400000"/>
          </a:ln>
        </p:spPr>
        <p:txBody>
          <a:bodyPr lIns="0" tIns="0" rIns="0" bIns="0" anchor="ctr"/>
          <a:lstStyle/>
          <a:p>
            <a:pPr algn="ctr">
              <a:defRPr sz="3200" b="0">
                <a:solidFill>
                  <a:srgbClr val="000000"/>
                </a:solidFill>
                <a:latin typeface="Helvetica Neue Medium"/>
                <a:ea typeface="Helvetica Neue Medium"/>
                <a:cs typeface="Helvetica Neue Medium"/>
                <a:sym typeface="Helvetica Neue Medium"/>
              </a:defRPr>
            </a:pPr>
            <a:endParaRPr sz="1600"/>
          </a:p>
        </p:txBody>
      </p:sp>
      <p:sp>
        <p:nvSpPr>
          <p:cNvPr id="35" name="Titre 150px"/>
          <p:cNvSpPr txBox="1">
            <a:spLocks noGrp="1"/>
          </p:cNvSpPr>
          <p:nvPr>
            <p:ph type="body" sz="quarter" idx="21"/>
          </p:nvPr>
        </p:nvSpPr>
        <p:spPr>
          <a:xfrm>
            <a:off x="9279" y="2568980"/>
            <a:ext cx="12173443" cy="1131079"/>
          </a:xfrm>
          <a:prstGeom prst="rect">
            <a:avLst/>
          </a:prstGeom>
        </p:spPr>
        <p:txBody>
          <a:bodyPr anchor="ctr">
            <a:spAutoFit/>
          </a:bodyPr>
          <a:lstStyle>
            <a:lvl1pPr>
              <a:defRPr sz="7500" b="1">
                <a:solidFill>
                  <a:schemeClr val="accent1">
                    <a:hueOff val="-1735867"/>
                    <a:satOff val="-40137"/>
                    <a:lumOff val="4480"/>
                  </a:schemeClr>
                </a:solidFill>
                <a:latin typeface="+mj-lt"/>
                <a:ea typeface="+mj-ea"/>
                <a:cs typeface="+mj-cs"/>
                <a:sym typeface="Helvetica"/>
              </a:defRPr>
            </a:lvl1pPr>
          </a:lstStyle>
          <a:p>
            <a:r>
              <a:t>Titre 150px</a:t>
            </a:r>
          </a:p>
        </p:txBody>
      </p:sp>
      <p:sp>
        <p:nvSpPr>
          <p:cNvPr id="3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2244482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81B6E-5D9B-451F-AEE3-306764A72D4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70875AC-DFA0-4F4D-B1BB-DED72660D4C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1968622-DC74-4576-B1A5-6EAC9F92C025}"/>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5" name="Espace réservé du pied de page 4">
            <a:extLst>
              <a:ext uri="{FF2B5EF4-FFF2-40B4-BE49-F238E27FC236}">
                <a16:creationId xmlns:a16="http://schemas.microsoft.com/office/drawing/2014/main" id="{751E056E-BD2D-46B1-98AE-74F9697D26E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AEB71F3-CDE5-4A05-A6E6-D87B0BE680DB}"/>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2898587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D92E83-B9A0-4550-9F60-120E40136F8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E2D674A-F38E-4688-B3E3-177190D618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DBEC3CB-10CD-45E7-BD57-698A91CF6137}"/>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5" name="Espace réservé du pied de page 4">
            <a:extLst>
              <a:ext uri="{FF2B5EF4-FFF2-40B4-BE49-F238E27FC236}">
                <a16:creationId xmlns:a16="http://schemas.microsoft.com/office/drawing/2014/main" id="{E6D90DA0-A11B-4612-BFFE-941FDC54DE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2E2416-74B6-41EA-B270-352C13457BDA}"/>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102901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1A8776-75D1-4802-BF6E-AFFE4B8A32B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6A8CC93-74EE-4C14-88D5-EE6D9DCFF18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EC18788-1558-4EFB-B256-334D624418C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39C4159-68A9-4B5D-BFDE-916FC652710E}"/>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6" name="Espace réservé du pied de page 5">
            <a:extLst>
              <a:ext uri="{FF2B5EF4-FFF2-40B4-BE49-F238E27FC236}">
                <a16:creationId xmlns:a16="http://schemas.microsoft.com/office/drawing/2014/main" id="{C1EBFF45-E744-4D3A-B926-5A08E90572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B3FA040-0EFB-43BA-B86D-1659997A7B6F}"/>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302189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BA104-E0CE-4686-A0BB-B5EEF180EAB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78166F5-7DF0-466A-AA9D-5D181C2B50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09884B2-1CDE-4B81-A538-4474691377B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9150EB-5362-41E2-B7F3-21EC590BDD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E57EA2E-C7CB-4BAF-BB3D-0047F1B7E66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2B75DD0-B7D3-4780-ACFC-B0A7962457E6}"/>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8" name="Espace réservé du pied de page 7">
            <a:extLst>
              <a:ext uri="{FF2B5EF4-FFF2-40B4-BE49-F238E27FC236}">
                <a16:creationId xmlns:a16="http://schemas.microsoft.com/office/drawing/2014/main" id="{59F0A508-2A90-4363-9103-237FE116908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B6AB278-98DE-4466-87BA-66ED45B8A8FF}"/>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236393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C568F-EF1D-4F88-A5C3-A647EC6BE06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0FDAB67-765C-473F-91C3-041EEF763AE3}"/>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4" name="Espace réservé du pied de page 3">
            <a:extLst>
              <a:ext uri="{FF2B5EF4-FFF2-40B4-BE49-F238E27FC236}">
                <a16:creationId xmlns:a16="http://schemas.microsoft.com/office/drawing/2014/main" id="{CC1536B9-D080-415E-AD2A-728CB5AB2C7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3A4B1C2-ADF8-4886-9475-55977EB5334E}"/>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187702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A286DBA-7ED0-4D89-8476-24DBA3881DA4}"/>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3" name="Espace réservé du pied de page 2">
            <a:extLst>
              <a:ext uri="{FF2B5EF4-FFF2-40B4-BE49-F238E27FC236}">
                <a16:creationId xmlns:a16="http://schemas.microsoft.com/office/drawing/2014/main" id="{5C3BC50E-AE01-40D0-960D-89B6B7BDCD9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9D720D1-1F7D-4118-A41E-1AE63F5FA7EA}"/>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240254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5754B2-BDA7-426E-9A10-6CDC4217BF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22AA370-B011-43DB-8CF5-10ABA6787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351FA52-1574-4DC6-B7FA-8B95FBF76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D658F6-9BE7-48D8-BB0C-AD218E15E9DF}"/>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6" name="Espace réservé du pied de page 5">
            <a:extLst>
              <a:ext uri="{FF2B5EF4-FFF2-40B4-BE49-F238E27FC236}">
                <a16:creationId xmlns:a16="http://schemas.microsoft.com/office/drawing/2014/main" id="{957A01A3-AE61-4041-90DD-83260F8D47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799892D-B491-432F-B5F2-773C89DEE026}"/>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181109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9ED8F-7221-4D26-8FBD-32108E7CADC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5263959-4747-42A3-BFCD-AB8B20BD6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27F8D72-2686-42F2-B5AF-4EB4696DB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4026F9D-BF2B-43B3-B558-BC8AFF5E9C1D}"/>
              </a:ext>
            </a:extLst>
          </p:cNvPr>
          <p:cNvSpPr>
            <a:spLocks noGrp="1"/>
          </p:cNvSpPr>
          <p:nvPr>
            <p:ph type="dt" sz="half" idx="10"/>
          </p:nvPr>
        </p:nvSpPr>
        <p:spPr/>
        <p:txBody>
          <a:bodyPr/>
          <a:lstStyle/>
          <a:p>
            <a:fld id="{3FE45869-35B1-4783-981E-A34C562871FF}" type="datetimeFigureOut">
              <a:rPr lang="fr-FR" smtClean="0"/>
              <a:t>20/11/2023</a:t>
            </a:fld>
            <a:endParaRPr lang="fr-FR"/>
          </a:p>
        </p:txBody>
      </p:sp>
      <p:sp>
        <p:nvSpPr>
          <p:cNvPr id="6" name="Espace réservé du pied de page 5">
            <a:extLst>
              <a:ext uri="{FF2B5EF4-FFF2-40B4-BE49-F238E27FC236}">
                <a16:creationId xmlns:a16="http://schemas.microsoft.com/office/drawing/2014/main" id="{B38D2FF9-DDFC-42A8-ADCB-A317A2D6A6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45191B4-BECD-43E7-BEAD-9D3708EAEE9F}"/>
              </a:ext>
            </a:extLst>
          </p:cNvPr>
          <p:cNvSpPr>
            <a:spLocks noGrp="1"/>
          </p:cNvSpPr>
          <p:nvPr>
            <p:ph type="sldNum" sz="quarter" idx="12"/>
          </p:nvPr>
        </p:nvSpPr>
        <p:spPr/>
        <p:txBody>
          <a:bodyPr/>
          <a:lstStyle/>
          <a:p>
            <a:fld id="{EDEABBF0-2B62-40EA-8DF2-6A5A023C6F9F}" type="slidenum">
              <a:rPr lang="fr-FR" smtClean="0"/>
              <a:t>‹N°›</a:t>
            </a:fld>
            <a:endParaRPr lang="fr-FR"/>
          </a:p>
        </p:txBody>
      </p:sp>
    </p:spTree>
    <p:extLst>
      <p:ext uri="{BB962C8B-B14F-4D97-AF65-F5344CB8AC3E}">
        <p14:creationId xmlns:p14="http://schemas.microsoft.com/office/powerpoint/2010/main" val="3700805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CB4530F-534D-4FB5-9671-598CC4E742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5D5D581-1613-4289-AA12-8311BD818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91CA15-D6AE-4917-9B8A-558A5564DE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45869-35B1-4783-981E-A34C562871FF}" type="datetimeFigureOut">
              <a:rPr lang="fr-FR" smtClean="0"/>
              <a:t>20/11/2023</a:t>
            </a:fld>
            <a:endParaRPr lang="fr-FR"/>
          </a:p>
        </p:txBody>
      </p:sp>
      <p:sp>
        <p:nvSpPr>
          <p:cNvPr id="5" name="Espace réservé du pied de page 4">
            <a:extLst>
              <a:ext uri="{FF2B5EF4-FFF2-40B4-BE49-F238E27FC236}">
                <a16:creationId xmlns:a16="http://schemas.microsoft.com/office/drawing/2014/main" id="{8ABBC074-EAA3-4EAE-BC69-85914662B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B546607-781D-44F6-896A-B3147E3D8F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ABBF0-2B62-40EA-8DF2-6A5A023C6F9F}" type="slidenum">
              <a:rPr lang="fr-FR" smtClean="0"/>
              <a:t>‹N°›</a:t>
            </a:fld>
            <a:endParaRPr lang="fr-FR"/>
          </a:p>
        </p:txBody>
      </p:sp>
    </p:spTree>
    <p:extLst>
      <p:ext uri="{BB962C8B-B14F-4D97-AF65-F5344CB8AC3E}">
        <p14:creationId xmlns:p14="http://schemas.microsoft.com/office/powerpoint/2010/main" val="440589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forms.office.com/Pages/AnalysisPage.aspx?AnalyzerToken=o98UIFAfBPwXcuKLixgEy0u2mnW29chv&amp;id=DQSIkWdsW0yxEjajBLZtrQAAAAAAAAAAAAN__gT9VFtUNzdEWFFEMUxBS09PREpJMUc4QzI3UlBCSy4u"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reseauactionclimat.org/ll-y-a-urgence-a-transformer-notre-mobilite-du-quotidien/" TargetMode="Externa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0286962" cy="6860117"/>
          </a:xfrm>
          <a:prstGeom prst="rect">
            <a:avLst/>
          </a:prstGeom>
        </p:spPr>
      </p:pic>
      <p:sp>
        <p:nvSpPr>
          <p:cNvPr id="6" name="Rectangle 5"/>
          <p:cNvSpPr/>
          <p:nvPr/>
        </p:nvSpPr>
        <p:spPr>
          <a:xfrm>
            <a:off x="0" y="0"/>
            <a:ext cx="5233987" cy="685800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73167" y="2040363"/>
            <a:ext cx="4378437" cy="1169551"/>
          </a:xfrm>
          <a:prstGeom prst="rect">
            <a:avLst/>
          </a:prstGeom>
          <a:noFill/>
        </p:spPr>
        <p:txBody>
          <a:bodyPr wrap="square" rtlCol="0">
            <a:spAutoFit/>
          </a:bodyPr>
          <a:lstStyle/>
          <a:p>
            <a:pPr algn="ctr"/>
            <a:r>
              <a:rPr lang="fr-FR" sz="2800" b="1" dirty="0">
                <a:solidFill>
                  <a:schemeClr val="bg1"/>
                </a:solidFill>
                <a:latin typeface="Barlow" panose="00000500000000000000" pitchFamily="2" charset="0"/>
                <a:ea typeface="Arial" charset="0"/>
                <a:cs typeface="Arial" charset="0"/>
              </a:rPr>
              <a:t>L’autopartage à Sarcenas</a:t>
            </a:r>
          </a:p>
          <a:p>
            <a:pPr algn="ctr"/>
            <a:r>
              <a:rPr lang="fr-FR" sz="1400" b="1" dirty="0">
                <a:solidFill>
                  <a:schemeClr val="bg1"/>
                </a:solidFill>
                <a:latin typeface="Barlow" panose="00000500000000000000" pitchFamily="2" charset="0"/>
                <a:ea typeface="Arial" charset="0"/>
                <a:cs typeface="Arial" charset="0"/>
              </a:rPr>
              <a:t>Le 22 novembre 2023 </a:t>
            </a:r>
          </a:p>
          <a:p>
            <a:pPr algn="ctr"/>
            <a:endParaRPr lang="fr-FR" sz="2800" dirty="0">
              <a:solidFill>
                <a:schemeClr val="bg1"/>
              </a:solidFill>
              <a:latin typeface="Bahnschrift" panose="020B0502040204020203" pitchFamily="34" charset="0"/>
              <a:ea typeface="Arial" charset="0"/>
              <a:cs typeface="Arial" charset="0"/>
            </a:endParaRPr>
          </a:p>
        </p:txBody>
      </p:sp>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0143" y="4274997"/>
            <a:ext cx="904486" cy="1148588"/>
          </a:xfrm>
          <a:prstGeom prst="rect">
            <a:avLst/>
          </a:prstGeom>
        </p:spPr>
      </p:pic>
    </p:spTree>
    <p:extLst>
      <p:ext uri="{BB962C8B-B14F-4D97-AF65-F5344CB8AC3E}">
        <p14:creationId xmlns:p14="http://schemas.microsoft.com/office/powerpoint/2010/main" val="2022723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69C9766-2986-0D29-29C2-63CD8D7EB75F}"/>
              </a:ext>
            </a:extLst>
          </p:cNvPr>
          <p:cNvSpPr>
            <a:spLocks noGrp="1"/>
          </p:cNvSpPr>
          <p:nvPr>
            <p:ph type="body" sz="quarter" idx="22"/>
          </p:nvPr>
        </p:nvSpPr>
        <p:spPr>
          <a:xfrm>
            <a:off x="1337781" y="4607942"/>
            <a:ext cx="4050439" cy="1363450"/>
          </a:xfrm>
        </p:spPr>
        <p:txBody>
          <a:bodyPr/>
          <a:lstStyle/>
          <a:p>
            <a:pPr>
              <a:buFont typeface="Wingdings" panose="05000000000000000000" pitchFamily="2" charset="2"/>
              <a:buChar char="q"/>
            </a:pPr>
            <a:r>
              <a:rPr lang="fr-FR" sz="1600">
                <a:solidFill>
                  <a:srgbClr val="A6AAA9"/>
                </a:solidFill>
                <a:latin typeface="Vista Sans OTCE Book" panose="02000503030000020004" pitchFamily="50" charset="0"/>
                <a:ea typeface="+mj-ea"/>
                <a:cs typeface="+mj-cs"/>
                <a:sym typeface="Helvetica"/>
              </a:rPr>
              <a:t>Retour à sa place initiale</a:t>
            </a:r>
          </a:p>
          <a:p>
            <a:pPr>
              <a:buFont typeface="Wingdings" panose="05000000000000000000" pitchFamily="2" charset="2"/>
              <a:buChar char="q"/>
            </a:pPr>
            <a:r>
              <a:rPr lang="fr-FR" sz="1600">
                <a:solidFill>
                  <a:srgbClr val="A6AAA9"/>
                </a:solidFill>
                <a:latin typeface="Vista Sans OTCE Book" panose="02000503030000020004" pitchFamily="50" charset="0"/>
                <a:ea typeface="+mj-ea"/>
                <a:cs typeface="+mj-cs"/>
                <a:sym typeface="Helvetica"/>
              </a:rPr>
              <a:t>Réservable à l’avance</a:t>
            </a:r>
          </a:p>
          <a:p>
            <a:pPr>
              <a:buFont typeface="Wingdings" panose="05000000000000000000" pitchFamily="2" charset="2"/>
              <a:buChar char="q"/>
            </a:pPr>
            <a:r>
              <a:rPr lang="fr-FR" sz="1600">
                <a:solidFill>
                  <a:srgbClr val="A6AAA9"/>
                </a:solidFill>
                <a:latin typeface="Vista Sans OTCE Book" panose="02000503030000020004" pitchFamily="50" charset="0"/>
                <a:ea typeface="+mj-ea"/>
                <a:cs typeface="+mj-cs"/>
                <a:sym typeface="Helvetica"/>
              </a:rPr>
              <a:t>Choix du véhicule</a:t>
            </a:r>
          </a:p>
          <a:p>
            <a:pPr>
              <a:buFont typeface="Wingdings" panose="05000000000000000000" pitchFamily="2" charset="2"/>
              <a:buChar char="q"/>
            </a:pPr>
            <a:r>
              <a:rPr lang="fr-FR" sz="1600">
                <a:solidFill>
                  <a:srgbClr val="A6AAA9"/>
                </a:solidFill>
                <a:latin typeface="Vista Sans OTCE Book" panose="02000503030000020004" pitchFamily="50" charset="0"/>
                <a:ea typeface="+mj-ea"/>
                <a:cs typeface="+mj-cs"/>
                <a:sym typeface="Helvetica"/>
              </a:rPr>
              <a:t>Emplacement réservé (station) </a:t>
            </a:r>
            <a:endParaRPr lang="fr-FR" sz="2700">
              <a:latin typeface="Vista Sans OTCE Book" panose="02000503030000020004" pitchFamily="50" charset="0"/>
            </a:endParaRPr>
          </a:p>
        </p:txBody>
      </p:sp>
      <p:sp>
        <p:nvSpPr>
          <p:cNvPr id="5" name="Espace réservé du texte 4">
            <a:extLst>
              <a:ext uri="{FF2B5EF4-FFF2-40B4-BE49-F238E27FC236}">
                <a16:creationId xmlns:a16="http://schemas.microsoft.com/office/drawing/2014/main" id="{4FD5F897-8304-90CE-A220-9A211346555C}"/>
              </a:ext>
            </a:extLst>
          </p:cNvPr>
          <p:cNvSpPr>
            <a:spLocks noGrp="1"/>
          </p:cNvSpPr>
          <p:nvPr>
            <p:ph type="body" sz="quarter" idx="24"/>
          </p:nvPr>
        </p:nvSpPr>
        <p:spPr>
          <a:xfrm>
            <a:off x="6264312" y="4607942"/>
            <a:ext cx="4050439" cy="1363450"/>
          </a:xfrm>
        </p:spPr>
        <p:txBody>
          <a:bodyPr/>
          <a:lstStyle/>
          <a:p>
            <a:pPr>
              <a:buFont typeface="Wingdings" panose="05000000000000000000" pitchFamily="2" charset="2"/>
              <a:buChar char="q"/>
            </a:pPr>
            <a:r>
              <a:rPr lang="fr-FR" sz="1600" b="0">
                <a:latin typeface="Vista Sans OTCE Book" panose="02000503030000020004" pitchFamily="50" charset="0"/>
                <a:sym typeface="Helvetica Light"/>
              </a:rPr>
              <a:t>Trajet à sens unique</a:t>
            </a:r>
          </a:p>
          <a:p>
            <a:pPr>
              <a:buFont typeface="Wingdings" panose="05000000000000000000" pitchFamily="2" charset="2"/>
              <a:buChar char="q"/>
            </a:pPr>
            <a:r>
              <a:rPr lang="fr-FR" sz="1600" b="0">
                <a:latin typeface="Vista Sans OTCE Book" panose="02000503030000020004" pitchFamily="50" charset="0"/>
                <a:sym typeface="Helvetica Light"/>
              </a:rPr>
              <a:t>Trajet inter-périmètres</a:t>
            </a:r>
          </a:p>
          <a:p>
            <a:pPr>
              <a:buFont typeface="Wingdings" panose="05000000000000000000" pitchFamily="2" charset="2"/>
              <a:buChar char="q"/>
            </a:pPr>
            <a:r>
              <a:rPr lang="fr-FR" sz="1600" b="0">
                <a:latin typeface="Vista Sans OTCE Book" panose="02000503030000020004" pitchFamily="50" charset="0"/>
                <a:sym typeface="Helvetica Light"/>
              </a:rPr>
              <a:t>Pas d’heure de retour programmée</a:t>
            </a:r>
          </a:p>
          <a:p>
            <a:pPr>
              <a:buFont typeface="Wingdings" panose="05000000000000000000" pitchFamily="2" charset="2"/>
              <a:buChar char="q"/>
            </a:pPr>
            <a:r>
              <a:rPr lang="fr-FR" sz="1600" b="0">
                <a:latin typeface="Vista Sans OTCE Book" panose="02000503030000020004" pitchFamily="50" charset="0"/>
                <a:sym typeface="Helvetica Light"/>
              </a:rPr>
              <a:t>Spontanée et flexible</a:t>
            </a:r>
          </a:p>
        </p:txBody>
      </p:sp>
      <p:sp>
        <p:nvSpPr>
          <p:cNvPr id="7" name="Sous-titre">
            <a:extLst>
              <a:ext uri="{FF2B5EF4-FFF2-40B4-BE49-F238E27FC236}">
                <a16:creationId xmlns:a16="http://schemas.microsoft.com/office/drawing/2014/main" id="{8A382D8C-F260-AFB7-F906-B14962CAEA99}"/>
              </a:ext>
            </a:extLst>
          </p:cNvPr>
          <p:cNvSpPr txBox="1"/>
          <p:nvPr/>
        </p:nvSpPr>
        <p:spPr>
          <a:xfrm>
            <a:off x="1312640" y="671023"/>
            <a:ext cx="4072269"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500"/>
            </a:lvl1pPr>
          </a:lstStyle>
          <a:p>
            <a:r>
              <a:rPr lang="fr-FR" sz="2800" b="1" dirty="0"/>
              <a:t>Deux modes d’autopartage</a:t>
            </a:r>
            <a:endParaRPr sz="2800" b="1" dirty="0"/>
          </a:p>
        </p:txBody>
      </p:sp>
      <p:sp>
        <p:nvSpPr>
          <p:cNvPr id="8" name="Rectangle 7">
            <a:extLst>
              <a:ext uri="{FF2B5EF4-FFF2-40B4-BE49-F238E27FC236}">
                <a16:creationId xmlns:a16="http://schemas.microsoft.com/office/drawing/2014/main" id="{664D877C-4B2C-489B-4E75-F246BA947F90}"/>
              </a:ext>
            </a:extLst>
          </p:cNvPr>
          <p:cNvSpPr/>
          <p:nvPr/>
        </p:nvSpPr>
        <p:spPr>
          <a:xfrm>
            <a:off x="1312640" y="1424706"/>
            <a:ext cx="2395015" cy="646331"/>
          </a:xfrm>
          <a:prstGeom prst="rect">
            <a:avLst/>
          </a:prstGeom>
        </p:spPr>
        <p:txBody>
          <a:bodyPr wrap="none">
            <a:spAutoFit/>
          </a:bodyPr>
          <a:lstStyle/>
          <a:p>
            <a:pPr defTabSz="457200"/>
            <a:r>
              <a:rPr lang="fr-FR" sz="2000" dirty="0">
                <a:solidFill>
                  <a:srgbClr val="32B4B5"/>
                </a:solidFill>
                <a:latin typeface="Vista Sans OTCE Book" panose="02000503030000020004" pitchFamily="50" charset="0"/>
              </a:rPr>
              <a:t>En Boucle</a:t>
            </a:r>
          </a:p>
          <a:p>
            <a:pPr defTabSz="457200"/>
            <a:r>
              <a:rPr lang="fr-FR" sz="1600" i="1" dirty="0">
                <a:solidFill>
                  <a:srgbClr val="616160"/>
                </a:solidFill>
                <a:latin typeface="Vista Sans OTCE Book" panose="02000503030000020004" pitchFamily="50" charset="0"/>
              </a:rPr>
              <a:t>Avec station et réservation</a:t>
            </a:r>
          </a:p>
        </p:txBody>
      </p:sp>
      <p:sp>
        <p:nvSpPr>
          <p:cNvPr id="9" name="Rectangle 8">
            <a:extLst>
              <a:ext uri="{FF2B5EF4-FFF2-40B4-BE49-F238E27FC236}">
                <a16:creationId xmlns:a16="http://schemas.microsoft.com/office/drawing/2014/main" id="{EC177D31-51F3-5CB7-1A2C-B3EFC281EDD8}"/>
              </a:ext>
            </a:extLst>
          </p:cNvPr>
          <p:cNvSpPr/>
          <p:nvPr/>
        </p:nvSpPr>
        <p:spPr>
          <a:xfrm>
            <a:off x="6264312" y="1424706"/>
            <a:ext cx="2380780" cy="646331"/>
          </a:xfrm>
          <a:prstGeom prst="rect">
            <a:avLst/>
          </a:prstGeom>
        </p:spPr>
        <p:txBody>
          <a:bodyPr wrap="none">
            <a:spAutoFit/>
          </a:bodyPr>
          <a:lstStyle/>
          <a:p>
            <a:pPr defTabSz="457200"/>
            <a:r>
              <a:rPr lang="fr-FR" sz="2000">
                <a:solidFill>
                  <a:srgbClr val="E64744"/>
                </a:solidFill>
                <a:latin typeface="Vista Sans OTCE Book" panose="02000503030000020004" pitchFamily="50" charset="0"/>
              </a:rPr>
              <a:t>En dépose libre</a:t>
            </a:r>
          </a:p>
          <a:p>
            <a:pPr defTabSz="457200"/>
            <a:r>
              <a:rPr lang="fr-FR" sz="1600" i="1">
                <a:solidFill>
                  <a:srgbClr val="616160"/>
                </a:solidFill>
                <a:latin typeface="Vista Sans OTCE Book" panose="02000503030000020004" pitchFamily="50" charset="0"/>
              </a:rPr>
              <a:t>Sans station ni réservation</a:t>
            </a:r>
          </a:p>
        </p:txBody>
      </p:sp>
      <p:pic>
        <p:nvPicPr>
          <p:cNvPr id="10" name="Image 9">
            <a:extLst>
              <a:ext uri="{FF2B5EF4-FFF2-40B4-BE49-F238E27FC236}">
                <a16:creationId xmlns:a16="http://schemas.microsoft.com/office/drawing/2014/main" id="{CD6299E2-A8CD-8706-BF13-804726DB3191}"/>
              </a:ext>
            </a:extLst>
          </p:cNvPr>
          <p:cNvPicPr>
            <a:picLocks noChangeAspect="1"/>
          </p:cNvPicPr>
          <p:nvPr/>
        </p:nvPicPr>
        <p:blipFill>
          <a:blip r:embed="rId2"/>
          <a:stretch>
            <a:fillRect/>
          </a:stretch>
        </p:blipFill>
        <p:spPr>
          <a:xfrm>
            <a:off x="7356738" y="3188698"/>
            <a:ext cx="2071687" cy="1252537"/>
          </a:xfrm>
          <a:prstGeom prst="rect">
            <a:avLst/>
          </a:prstGeom>
        </p:spPr>
      </p:pic>
      <p:cxnSp>
        <p:nvCxnSpPr>
          <p:cNvPr id="11" name="Connecteur : en arc 10">
            <a:extLst>
              <a:ext uri="{FF2B5EF4-FFF2-40B4-BE49-F238E27FC236}">
                <a16:creationId xmlns:a16="http://schemas.microsoft.com/office/drawing/2014/main" id="{F51323D8-2657-CF82-6D31-A4BD9F07F374}"/>
              </a:ext>
            </a:extLst>
          </p:cNvPr>
          <p:cNvCxnSpPr>
            <a:cxnSpLocks/>
          </p:cNvCxnSpPr>
          <p:nvPr/>
        </p:nvCxnSpPr>
        <p:spPr>
          <a:xfrm rot="5400000" flipH="1" flipV="1">
            <a:off x="6572160" y="2841978"/>
            <a:ext cx="1569156" cy="1174045"/>
          </a:xfrm>
          <a:prstGeom prst="curvedConnector3">
            <a:avLst>
              <a:gd name="adj1" fmla="val 51439"/>
            </a:avLst>
          </a:prstGeom>
          <a:ln w="76200">
            <a:solidFill>
              <a:srgbClr val="E64744"/>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2" name="Forme libre : forme 11">
            <a:extLst>
              <a:ext uri="{FF2B5EF4-FFF2-40B4-BE49-F238E27FC236}">
                <a16:creationId xmlns:a16="http://schemas.microsoft.com/office/drawing/2014/main" id="{A8E4CB0C-7F70-10FA-705F-EA2BCC39FC35}"/>
              </a:ext>
            </a:extLst>
          </p:cNvPr>
          <p:cNvSpPr/>
          <p:nvPr/>
        </p:nvSpPr>
        <p:spPr>
          <a:xfrm rot="6515545">
            <a:off x="2136019" y="2479283"/>
            <a:ext cx="1944489" cy="1751391"/>
          </a:xfrm>
          <a:custGeom>
            <a:avLst/>
            <a:gdLst>
              <a:gd name="connsiteX0" fmla="*/ 614225 w 1944489"/>
              <a:gd name="connsiteY0" fmla="*/ 1722062 h 1751391"/>
              <a:gd name="connsiteX1" fmla="*/ 693247 w 1944489"/>
              <a:gd name="connsiteY1" fmla="*/ 1722062 h 1751391"/>
              <a:gd name="connsiteX2" fmla="*/ 1867292 w 1944489"/>
              <a:gd name="connsiteY2" fmla="*/ 1417262 h 1751391"/>
              <a:gd name="connsiteX3" fmla="*/ 1754403 w 1944489"/>
              <a:gd name="connsiteY3" fmla="*/ 706062 h 1751391"/>
              <a:gd name="connsiteX4" fmla="*/ 1122225 w 1944489"/>
              <a:gd name="connsiteY4" fmla="*/ 17440 h 1751391"/>
              <a:gd name="connsiteX5" fmla="*/ 72359 w 1944489"/>
              <a:gd name="connsiteY5" fmla="*/ 243218 h 1751391"/>
              <a:gd name="connsiteX6" fmla="*/ 196536 w 1944489"/>
              <a:gd name="connsiteY6" fmla="*/ 649618 h 1751391"/>
              <a:gd name="connsiteX7" fmla="*/ 106225 w 1944489"/>
              <a:gd name="connsiteY7" fmla="*/ 1078596 h 1751391"/>
              <a:gd name="connsiteX8" fmla="*/ 15914 w 1944489"/>
              <a:gd name="connsiteY8" fmla="*/ 1473707 h 1751391"/>
              <a:gd name="connsiteX9" fmla="*/ 456181 w 1944489"/>
              <a:gd name="connsiteY9" fmla="*/ 1586596 h 175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489" h="1751391">
                <a:moveTo>
                  <a:pt x="614225" y="1722062"/>
                </a:moveTo>
                <a:cubicBezTo>
                  <a:pt x="549314" y="1747462"/>
                  <a:pt x="484403" y="1772862"/>
                  <a:pt x="693247" y="1722062"/>
                </a:cubicBezTo>
                <a:cubicBezTo>
                  <a:pt x="902091" y="1671262"/>
                  <a:pt x="1690433" y="1586595"/>
                  <a:pt x="1867292" y="1417262"/>
                </a:cubicBezTo>
                <a:cubicBezTo>
                  <a:pt x="2044151" y="1247929"/>
                  <a:pt x="1878581" y="939366"/>
                  <a:pt x="1754403" y="706062"/>
                </a:cubicBezTo>
                <a:cubicBezTo>
                  <a:pt x="1630225" y="472758"/>
                  <a:pt x="1402566" y="94581"/>
                  <a:pt x="1122225" y="17440"/>
                </a:cubicBezTo>
                <a:cubicBezTo>
                  <a:pt x="841884" y="-59701"/>
                  <a:pt x="226640" y="137855"/>
                  <a:pt x="72359" y="243218"/>
                </a:cubicBezTo>
                <a:cubicBezTo>
                  <a:pt x="-81922" y="348581"/>
                  <a:pt x="190892" y="510388"/>
                  <a:pt x="196536" y="649618"/>
                </a:cubicBezTo>
                <a:cubicBezTo>
                  <a:pt x="202180" y="788848"/>
                  <a:pt x="136329" y="941248"/>
                  <a:pt x="106225" y="1078596"/>
                </a:cubicBezTo>
                <a:cubicBezTo>
                  <a:pt x="76121" y="1215944"/>
                  <a:pt x="-42412" y="1389040"/>
                  <a:pt x="15914" y="1473707"/>
                </a:cubicBezTo>
                <a:cubicBezTo>
                  <a:pt x="74240" y="1558374"/>
                  <a:pt x="265210" y="1572485"/>
                  <a:pt x="456181" y="1586596"/>
                </a:cubicBezTo>
              </a:path>
            </a:pathLst>
          </a:custGeom>
          <a:noFill/>
          <a:ln w="76200">
            <a:solidFill>
              <a:srgbClr val="32B4B5"/>
            </a:solidFill>
            <a:headEnd type="oval"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pic>
        <p:nvPicPr>
          <p:cNvPr id="13" name="Image 12">
            <a:extLst>
              <a:ext uri="{FF2B5EF4-FFF2-40B4-BE49-F238E27FC236}">
                <a16:creationId xmlns:a16="http://schemas.microsoft.com/office/drawing/2014/main" id="{0D8444DB-3314-9292-9369-7EADDA958954}"/>
              </a:ext>
            </a:extLst>
          </p:cNvPr>
          <p:cNvPicPr>
            <a:picLocks noChangeAspect="1"/>
          </p:cNvPicPr>
          <p:nvPr/>
        </p:nvPicPr>
        <p:blipFill rotWithShape="1">
          <a:blip r:embed="rId3"/>
          <a:srcRect l="8359"/>
          <a:stretch/>
        </p:blipFill>
        <p:spPr>
          <a:xfrm>
            <a:off x="3108263" y="3143421"/>
            <a:ext cx="2279957" cy="1343091"/>
          </a:xfrm>
          <a:prstGeom prst="rect">
            <a:avLst/>
          </a:prstGeom>
        </p:spPr>
      </p:pic>
      <p:pic>
        <p:nvPicPr>
          <p:cNvPr id="15" name="Image 14" descr="Une image contenant texte, transport, voiture, toit&#10;&#10;Description générée automatiquement">
            <a:extLst>
              <a:ext uri="{FF2B5EF4-FFF2-40B4-BE49-F238E27FC236}">
                <a16:creationId xmlns:a16="http://schemas.microsoft.com/office/drawing/2014/main" id="{11AD6BF4-CB25-86FC-7E14-2D087B054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179" y="3689297"/>
            <a:ext cx="1969475" cy="1048563"/>
          </a:xfrm>
          <a:prstGeom prst="rect">
            <a:avLst/>
          </a:prstGeom>
        </p:spPr>
      </p:pic>
    </p:spTree>
    <p:extLst>
      <p:ext uri="{BB962C8B-B14F-4D97-AF65-F5344CB8AC3E}">
        <p14:creationId xmlns:p14="http://schemas.microsoft.com/office/powerpoint/2010/main" val="224701260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a:extLst>
              <a:ext uri="{FF2B5EF4-FFF2-40B4-BE49-F238E27FC236}">
                <a16:creationId xmlns:a16="http://schemas.microsoft.com/office/drawing/2014/main" id="{2FAF1B95-8FB1-1C35-5FEF-D8EA8264F5AF}"/>
              </a:ext>
            </a:extLst>
          </p:cNvPr>
          <p:cNvSpPr txBox="1"/>
          <p:nvPr/>
        </p:nvSpPr>
        <p:spPr>
          <a:xfrm>
            <a:off x="791163" y="447993"/>
            <a:ext cx="3468706" cy="482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500"/>
            </a:lvl1pPr>
          </a:lstStyle>
          <a:p>
            <a:r>
              <a:rPr lang="fr-FR" sz="2800" b="1" dirty="0"/>
              <a:t>Grille tarifaire en cours</a:t>
            </a:r>
            <a:endParaRPr sz="2800" b="1" dirty="0"/>
          </a:p>
        </p:txBody>
      </p:sp>
      <p:pic>
        <p:nvPicPr>
          <p:cNvPr id="2052" name="Picture 4">
            <a:extLst>
              <a:ext uri="{FF2B5EF4-FFF2-40B4-BE49-F238E27FC236}">
                <a16:creationId xmlns:a16="http://schemas.microsoft.com/office/drawing/2014/main" id="{3EC1888F-5359-3981-957E-D705DAB68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163" y="1282829"/>
            <a:ext cx="6896560" cy="429234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0DEC615-CE90-242C-160F-4D120C32CE2D}"/>
              </a:ext>
            </a:extLst>
          </p:cNvPr>
          <p:cNvSpPr txBox="1"/>
          <p:nvPr/>
        </p:nvSpPr>
        <p:spPr>
          <a:xfrm>
            <a:off x="8032955" y="1043730"/>
            <a:ext cx="3907002" cy="4770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2400" b="1" dirty="0">
                <a:solidFill>
                  <a:srgbClr val="A6AAA9"/>
                </a:solidFill>
                <a:latin typeface="Vista Sans OTCE Book" panose="02000503030000020004" pitchFamily="50" charset="0"/>
              </a:rPr>
              <a:t>Des bons plans à connaitre :</a:t>
            </a:r>
          </a:p>
          <a:p>
            <a:endParaRPr lang="fr-FR" sz="2000" dirty="0">
              <a:solidFill>
                <a:srgbClr val="A6AAA9"/>
              </a:solidFill>
              <a:latin typeface="Vista Sans OTCE Book" panose="02000503030000020004" pitchFamily="50" charset="0"/>
            </a:endParaRPr>
          </a:p>
          <a:p>
            <a:pPr marL="342900" indent="-342900">
              <a:buFont typeface="Wingdings" panose="05000000000000000000" pitchFamily="2" charset="2"/>
              <a:buChar char="ü"/>
            </a:pPr>
            <a:r>
              <a:rPr lang="fr-FR" sz="1600" dirty="0">
                <a:solidFill>
                  <a:srgbClr val="A6AAA9"/>
                </a:solidFill>
                <a:latin typeface="Vista Sans OTCE Book" panose="02000503030000020004" pitchFamily="50" charset="0"/>
              </a:rPr>
              <a:t>3 mois d’abonnements offerts pour découvrir</a:t>
            </a:r>
          </a:p>
          <a:p>
            <a:pPr marL="342900" indent="-342900">
              <a:buFont typeface="Wingdings" panose="05000000000000000000" pitchFamily="2" charset="2"/>
              <a:buChar char="ü"/>
            </a:pPr>
            <a:endParaRPr lang="fr-FR" sz="1600" dirty="0">
              <a:solidFill>
                <a:srgbClr val="A6AAA9"/>
              </a:solidFill>
              <a:latin typeface="Vista Sans OTCE Book" panose="02000503030000020004" pitchFamily="50" charset="0"/>
            </a:endParaRPr>
          </a:p>
          <a:p>
            <a:pPr marL="342900" indent="-342900">
              <a:buFont typeface="Wingdings" panose="05000000000000000000" pitchFamily="2" charset="2"/>
              <a:buChar char="ü"/>
            </a:pPr>
            <a:r>
              <a:rPr lang="fr-FR" sz="1600" dirty="0">
                <a:solidFill>
                  <a:srgbClr val="A6AAA9"/>
                </a:solidFill>
                <a:latin typeface="Vista Sans OTCE Book" panose="02000503030000020004" pitchFamily="50" charset="0"/>
              </a:rPr>
              <a:t>Un code parrainage</a:t>
            </a:r>
          </a:p>
          <a:p>
            <a:pPr marL="342900" indent="-342900">
              <a:buFont typeface="Wingdings" panose="05000000000000000000" pitchFamily="2" charset="2"/>
              <a:buChar char="ü"/>
            </a:pPr>
            <a:endParaRPr lang="fr-FR" sz="1600" dirty="0">
              <a:solidFill>
                <a:srgbClr val="A6AAA9"/>
              </a:solidFill>
              <a:latin typeface="Vista Sans OTCE Book" panose="02000503030000020004" pitchFamily="50" charset="0"/>
            </a:endParaRPr>
          </a:p>
          <a:p>
            <a:pPr marL="342900" indent="-342900">
              <a:buFont typeface="Wingdings" panose="05000000000000000000" pitchFamily="2" charset="2"/>
              <a:buChar char="ü"/>
            </a:pPr>
            <a:r>
              <a:rPr lang="fr-FR" sz="1600" dirty="0">
                <a:solidFill>
                  <a:srgbClr val="A6AAA9"/>
                </a:solidFill>
                <a:latin typeface="Vista Sans OTCE Book" panose="02000503030000020004" pitchFamily="50" charset="0"/>
              </a:rPr>
              <a:t>Des offres privé/pro + forfait mobilité durable entreprise</a:t>
            </a:r>
          </a:p>
          <a:p>
            <a:pPr marL="342900" indent="-342900">
              <a:buFont typeface="Wingdings" panose="05000000000000000000" pitchFamily="2" charset="2"/>
              <a:buChar char="ü"/>
            </a:pPr>
            <a:endParaRPr lang="fr-FR" sz="1600" dirty="0">
              <a:solidFill>
                <a:srgbClr val="A6AAA9"/>
              </a:solidFill>
              <a:latin typeface="Vista Sans OTCE Book" panose="02000503030000020004" pitchFamily="50" charset="0"/>
            </a:endParaRPr>
          </a:p>
          <a:p>
            <a:pPr marL="342900" indent="-342900">
              <a:buFont typeface="Wingdings" panose="05000000000000000000" pitchFamily="2" charset="2"/>
              <a:buChar char="ü"/>
            </a:pPr>
            <a:r>
              <a:rPr lang="fr-FR" sz="1600" dirty="0">
                <a:solidFill>
                  <a:srgbClr val="A6AAA9"/>
                </a:solidFill>
                <a:latin typeface="Vista Sans OTCE Book" panose="02000503030000020004" pitchFamily="50" charset="0"/>
              </a:rPr>
              <a:t>Jeunes conducteurs acceptés (conduite accompagné possible)</a:t>
            </a:r>
          </a:p>
          <a:p>
            <a:pPr marL="342900" indent="-342900">
              <a:buFont typeface="Wingdings" panose="05000000000000000000" pitchFamily="2" charset="2"/>
              <a:buChar char="ü"/>
            </a:pPr>
            <a:endParaRPr lang="fr-FR" sz="1600" dirty="0">
              <a:solidFill>
                <a:srgbClr val="A6AAA9"/>
              </a:solidFill>
              <a:latin typeface="Vista Sans OTCE Book" panose="02000503030000020004" pitchFamily="50" charset="0"/>
            </a:endParaRPr>
          </a:p>
          <a:p>
            <a:pPr marL="342900" indent="-342900">
              <a:buFont typeface="Wingdings" panose="05000000000000000000" pitchFamily="2" charset="2"/>
              <a:buChar char="ü"/>
            </a:pPr>
            <a:r>
              <a:rPr lang="fr-FR" sz="1600" dirty="0">
                <a:solidFill>
                  <a:srgbClr val="A6AAA9"/>
                </a:solidFill>
                <a:latin typeface="Vista Sans OTCE Book" panose="02000503030000020004" pitchFamily="50" charset="0"/>
              </a:rPr>
              <a:t>Optez pour le covoiturage</a:t>
            </a:r>
          </a:p>
          <a:p>
            <a:pPr marL="342900" indent="-342900">
              <a:buFont typeface="Wingdings" panose="05000000000000000000" pitchFamily="2" charset="2"/>
              <a:buChar char="ü"/>
            </a:pPr>
            <a:endParaRPr lang="fr-FR" sz="1600" dirty="0">
              <a:solidFill>
                <a:srgbClr val="A6AAA9"/>
              </a:solidFill>
              <a:latin typeface="Vista Sans OTCE Book" panose="02000503030000020004" pitchFamily="50" charset="0"/>
            </a:endParaRPr>
          </a:p>
          <a:p>
            <a:pPr marL="342900" indent="-342900">
              <a:buFont typeface="Wingdings" panose="05000000000000000000" pitchFamily="2" charset="2"/>
              <a:buChar char="ü"/>
            </a:pPr>
            <a:r>
              <a:rPr lang="fr-FR" sz="1600" dirty="0">
                <a:solidFill>
                  <a:srgbClr val="A6AAA9"/>
                </a:solidFill>
                <a:latin typeface="Vista Sans OTCE Book" panose="02000503030000020004" pitchFamily="50" charset="0"/>
              </a:rPr>
              <a:t>Des offres combinées avec d’autres mobilités</a:t>
            </a:r>
          </a:p>
          <a:p>
            <a:endParaRPr lang="fr-FR" sz="2000" dirty="0">
              <a:solidFill>
                <a:srgbClr val="A6AAA9"/>
              </a:solidFill>
              <a:latin typeface="Vista Sans OTCE Book" panose="02000503030000020004" pitchFamily="50" charset="0"/>
            </a:endParaRPr>
          </a:p>
        </p:txBody>
      </p:sp>
      <p:sp>
        <p:nvSpPr>
          <p:cNvPr id="5" name="ZoneTexte 4">
            <a:extLst>
              <a:ext uri="{FF2B5EF4-FFF2-40B4-BE49-F238E27FC236}">
                <a16:creationId xmlns:a16="http://schemas.microsoft.com/office/drawing/2014/main" id="{B150C291-1788-0CEF-0BE8-96CB79583528}"/>
              </a:ext>
            </a:extLst>
          </p:cNvPr>
          <p:cNvSpPr txBox="1"/>
          <p:nvPr/>
        </p:nvSpPr>
        <p:spPr>
          <a:xfrm>
            <a:off x="791163" y="5843754"/>
            <a:ext cx="10781405" cy="646331"/>
          </a:xfrm>
          <a:prstGeom prst="rect">
            <a:avLst/>
          </a:prstGeom>
          <a:noFill/>
        </p:spPr>
        <p:txBody>
          <a:bodyPr wrap="square">
            <a:spAutoFit/>
          </a:bodyPr>
          <a:lstStyle/>
          <a:p>
            <a:r>
              <a:rPr lang="fr-FR" sz="1800" i="1" dirty="0">
                <a:solidFill>
                  <a:srgbClr val="FFC000"/>
                </a:solidFill>
                <a:ea typeface="+mj-lt"/>
                <a:cs typeface="+mj-lt"/>
              </a:rPr>
              <a:t>Des tarifs comprenant :</a:t>
            </a:r>
          </a:p>
          <a:p>
            <a:r>
              <a:rPr lang="fr-FR" sz="1800" i="1" dirty="0">
                <a:solidFill>
                  <a:srgbClr val="FFC000"/>
                </a:solidFill>
                <a:ea typeface="+mj-lt"/>
                <a:cs typeface="+mj-lt"/>
              </a:rPr>
              <a:t>Carburant + assurance + entretien + stationnement + assistance</a:t>
            </a:r>
          </a:p>
        </p:txBody>
      </p:sp>
    </p:spTree>
    <p:extLst>
      <p:ext uri="{BB962C8B-B14F-4D97-AF65-F5344CB8AC3E}">
        <p14:creationId xmlns:p14="http://schemas.microsoft.com/office/powerpoint/2010/main" val="24086087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a:extLst>
              <a:ext uri="{FF2B5EF4-FFF2-40B4-BE49-F238E27FC236}">
                <a16:creationId xmlns:a16="http://schemas.microsoft.com/office/drawing/2014/main" id="{B525AB58-670E-A911-4C9A-BCBCCB3C6A58}"/>
              </a:ext>
            </a:extLst>
          </p:cNvPr>
          <p:cNvSpPr txBox="1"/>
          <p:nvPr/>
        </p:nvSpPr>
        <p:spPr>
          <a:xfrm>
            <a:off x="1248619" y="955899"/>
            <a:ext cx="51361" cy="389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500"/>
            </a:lvl1pPr>
          </a:lstStyle>
          <a:p>
            <a:endParaRPr sz="2200"/>
          </a:p>
        </p:txBody>
      </p:sp>
      <p:sp>
        <p:nvSpPr>
          <p:cNvPr id="6" name="ZoneTexte 1">
            <a:extLst>
              <a:ext uri="{FF2B5EF4-FFF2-40B4-BE49-F238E27FC236}">
                <a16:creationId xmlns:a16="http://schemas.microsoft.com/office/drawing/2014/main" id="{34CFFCB3-8EB7-9979-6B17-7009C6980285}"/>
              </a:ext>
            </a:extLst>
          </p:cNvPr>
          <p:cNvSpPr txBox="1"/>
          <p:nvPr/>
        </p:nvSpPr>
        <p:spPr>
          <a:xfrm>
            <a:off x="1248619" y="955899"/>
            <a:ext cx="9190767" cy="42934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616060"/>
                </a:solidFill>
                <a:effectLst/>
                <a:uFillTx/>
                <a:latin typeface="+mj-lt"/>
                <a:ea typeface="+mj-ea"/>
                <a:cs typeface="+mj-cs"/>
                <a:sym typeface="Helvetica"/>
              </a:defRPr>
            </a:lvl1pPr>
            <a:lvl2pPr marL="0" marR="0" indent="228600" algn="l"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616060"/>
                </a:solidFill>
                <a:effectLst/>
                <a:uFillTx/>
                <a:latin typeface="+mj-lt"/>
                <a:ea typeface="+mj-ea"/>
                <a:cs typeface="+mj-cs"/>
                <a:sym typeface="Helvetica"/>
              </a:defRPr>
            </a:lvl2pPr>
            <a:lvl3pPr marL="0" marR="0" indent="457200" algn="l"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616060"/>
                </a:solidFill>
                <a:effectLst/>
                <a:uFillTx/>
                <a:latin typeface="+mj-lt"/>
                <a:ea typeface="+mj-ea"/>
                <a:cs typeface="+mj-cs"/>
                <a:sym typeface="Helvetica"/>
              </a:defRPr>
            </a:lvl3pPr>
            <a:lvl4pPr marL="0" marR="0" indent="685800" algn="l"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616060"/>
                </a:solidFill>
                <a:effectLst/>
                <a:uFillTx/>
                <a:latin typeface="+mj-lt"/>
                <a:ea typeface="+mj-ea"/>
                <a:cs typeface="+mj-cs"/>
                <a:sym typeface="Helvetica"/>
              </a:defRPr>
            </a:lvl4pPr>
            <a:lvl5pPr marL="0" marR="0" indent="914400" algn="l"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616060"/>
                </a:solidFill>
                <a:effectLst/>
                <a:uFillTx/>
                <a:latin typeface="+mj-lt"/>
                <a:ea typeface="+mj-ea"/>
                <a:cs typeface="+mj-cs"/>
                <a:sym typeface="Helvetica"/>
              </a:defRPr>
            </a:lvl5pPr>
            <a:lvl6pPr marL="0" marR="0" indent="1143000" algn="l"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616060"/>
                </a:solidFill>
                <a:effectLst/>
                <a:uFillTx/>
                <a:latin typeface="+mj-lt"/>
                <a:ea typeface="+mj-ea"/>
                <a:cs typeface="+mj-cs"/>
                <a:sym typeface="Helvetica"/>
              </a:defRPr>
            </a:lvl6pPr>
            <a:lvl7pPr marL="0" marR="0" indent="1371600" algn="l"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616060"/>
                </a:solidFill>
                <a:effectLst/>
                <a:uFillTx/>
                <a:latin typeface="+mj-lt"/>
                <a:ea typeface="+mj-ea"/>
                <a:cs typeface="+mj-cs"/>
                <a:sym typeface="Helvetica"/>
              </a:defRPr>
            </a:lvl7pPr>
            <a:lvl8pPr marL="0" marR="0" indent="1600200" algn="l"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616060"/>
                </a:solidFill>
                <a:effectLst/>
                <a:uFillTx/>
                <a:latin typeface="+mj-lt"/>
                <a:ea typeface="+mj-ea"/>
                <a:cs typeface="+mj-cs"/>
                <a:sym typeface="Helvetica"/>
              </a:defRPr>
            </a:lvl8pPr>
            <a:lvl9pPr marL="0" marR="0" indent="1828800" algn="l"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616060"/>
                </a:solidFill>
                <a:effectLst/>
                <a:uFillTx/>
                <a:latin typeface="+mj-lt"/>
                <a:ea typeface="+mj-ea"/>
                <a:cs typeface="+mj-cs"/>
                <a:sym typeface="Helvetica"/>
              </a:defRPr>
            </a:lvl9pPr>
          </a:lstStyle>
          <a:p>
            <a:r>
              <a:rPr lang="fr-FR" sz="2800" dirty="0">
                <a:solidFill>
                  <a:schemeClr val="tx1"/>
                </a:solidFill>
                <a:latin typeface="+mn-lt"/>
                <a:ea typeface="+mn-ea"/>
                <a:cs typeface="+mn-cs"/>
              </a:rPr>
              <a:t>Exemples de coûts -TOUT COMPRIS-</a:t>
            </a:r>
          </a:p>
          <a:p>
            <a:r>
              <a:rPr lang="fr-FR" sz="1400" b="0" i="1" dirty="0">
                <a:ea typeface="+mj-lt"/>
                <a:cs typeface="+mj-lt"/>
              </a:rPr>
              <a:t>En taille M, formule « Avec abonnement »</a:t>
            </a:r>
          </a:p>
          <a:p>
            <a:endParaRPr lang="fr-FR" sz="1800" dirty="0">
              <a:ea typeface="+mj-lt"/>
              <a:cs typeface="+mj-lt"/>
            </a:endParaRPr>
          </a:p>
          <a:p>
            <a:r>
              <a:rPr lang="fr-FR" sz="2400" i="1" dirty="0">
                <a:solidFill>
                  <a:srgbClr val="FFC000"/>
                </a:solidFill>
                <a:ea typeface="+mj-lt"/>
                <a:cs typeface="+mj-lt"/>
              </a:rPr>
              <a:t>Carburant + assurance + entretien </a:t>
            </a:r>
          </a:p>
          <a:p>
            <a:r>
              <a:rPr lang="fr-FR" sz="2400" i="1" dirty="0">
                <a:solidFill>
                  <a:srgbClr val="FFC000"/>
                </a:solidFill>
                <a:ea typeface="+mj-lt"/>
                <a:cs typeface="+mj-lt"/>
              </a:rPr>
              <a:t>+ stationnement + assistance =</a:t>
            </a:r>
          </a:p>
          <a:p>
            <a:endParaRPr lang="fr-FR" sz="1800" b="0" i="1" dirty="0">
              <a:solidFill>
                <a:srgbClr val="A6AAA9"/>
              </a:solidFill>
              <a:ea typeface="+mj-lt"/>
              <a:cs typeface="+mj-lt"/>
            </a:endParaRPr>
          </a:p>
          <a:p>
            <a:endParaRPr lang="fr-FR" sz="2200" b="0" dirty="0">
              <a:solidFill>
                <a:srgbClr val="A6AAA9"/>
              </a:solidFill>
              <a:ea typeface="+mj-lt"/>
              <a:cs typeface="+mj-lt"/>
            </a:endParaRPr>
          </a:p>
          <a:p>
            <a:r>
              <a:rPr lang="fr-FR" sz="2200" b="0" dirty="0">
                <a:solidFill>
                  <a:srgbClr val="A6AAA9"/>
                </a:solidFill>
                <a:ea typeface="+mj-lt"/>
                <a:cs typeface="+mj-lt"/>
              </a:rPr>
              <a:t>Une journée à Laffrey : 63€</a:t>
            </a:r>
          </a:p>
          <a:p>
            <a:r>
              <a:rPr lang="fr-FR" sz="2200" b="0" i="1" dirty="0">
                <a:solidFill>
                  <a:srgbClr val="A6AAA9"/>
                </a:solidFill>
                <a:ea typeface="+mj-lt"/>
                <a:cs typeface="+mj-lt"/>
              </a:rPr>
              <a:t>90km + prix jour</a:t>
            </a:r>
          </a:p>
          <a:p>
            <a:endParaRPr lang="fr-FR" sz="2200" b="0" dirty="0">
              <a:solidFill>
                <a:srgbClr val="A6AAA9"/>
              </a:solidFill>
              <a:ea typeface="+mj-lt"/>
              <a:cs typeface="+mj-lt"/>
            </a:endParaRPr>
          </a:p>
          <a:p>
            <a:r>
              <a:rPr lang="fr-FR" sz="2200" b="0" dirty="0">
                <a:solidFill>
                  <a:srgbClr val="A6AAA9"/>
                </a:solidFill>
                <a:ea typeface="+mj-lt"/>
                <a:cs typeface="+mj-lt"/>
              </a:rPr>
              <a:t>A/R à Grenoble : 21€</a:t>
            </a:r>
          </a:p>
          <a:p>
            <a:r>
              <a:rPr lang="fr-FR" sz="2200" b="0" i="1" dirty="0">
                <a:solidFill>
                  <a:srgbClr val="A6AAA9"/>
                </a:solidFill>
                <a:ea typeface="+mj-lt"/>
                <a:cs typeface="+mj-lt"/>
              </a:rPr>
              <a:t>25km + 3 heures</a:t>
            </a:r>
          </a:p>
          <a:p>
            <a:endParaRPr lang="fr-FR" sz="1800" b="0" dirty="0">
              <a:solidFill>
                <a:srgbClr val="A6AAA9"/>
              </a:solidFill>
              <a:ea typeface="+mj-lt"/>
              <a:cs typeface="+mj-lt"/>
            </a:endParaRPr>
          </a:p>
        </p:txBody>
      </p:sp>
      <p:pic>
        <p:nvPicPr>
          <p:cNvPr id="12" name="Image 11" descr="Une image contenant véhicule, plein air, ciel, Véhicule terrestre&#10;&#10;Description générée automatiquement">
            <a:extLst>
              <a:ext uri="{FF2B5EF4-FFF2-40B4-BE49-F238E27FC236}">
                <a16:creationId xmlns:a16="http://schemas.microsoft.com/office/drawing/2014/main" id="{09D6253E-B453-8E45-A4C4-997A927F7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927" y="3300957"/>
            <a:ext cx="5349073" cy="3570129"/>
          </a:xfrm>
          <a:prstGeom prst="rect">
            <a:avLst/>
          </a:prstGeom>
        </p:spPr>
      </p:pic>
      <p:sp>
        <p:nvSpPr>
          <p:cNvPr id="13" name="Rectangle 12">
            <a:extLst>
              <a:ext uri="{FF2B5EF4-FFF2-40B4-BE49-F238E27FC236}">
                <a16:creationId xmlns:a16="http://schemas.microsoft.com/office/drawing/2014/main" id="{B886E793-CAAE-75F8-1E7C-74E1A1B1F435}"/>
              </a:ext>
            </a:extLst>
          </p:cNvPr>
          <p:cNvSpPr/>
          <p:nvPr/>
        </p:nvSpPr>
        <p:spPr>
          <a:xfrm>
            <a:off x="7286728" y="1475057"/>
            <a:ext cx="2560657" cy="864158"/>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417FD6D3-BE41-613A-B15F-589FCB950D8B}"/>
              </a:ext>
            </a:extLst>
          </p:cNvPr>
          <p:cNvSpPr txBox="1"/>
          <p:nvPr/>
        </p:nvSpPr>
        <p:spPr>
          <a:xfrm>
            <a:off x="7286728" y="1032472"/>
            <a:ext cx="4485400" cy="1200329"/>
          </a:xfrm>
          <a:prstGeom prst="rect">
            <a:avLst/>
          </a:prstGeom>
          <a:noFill/>
        </p:spPr>
        <p:txBody>
          <a:bodyPr wrap="square" rtlCol="0">
            <a:spAutoFit/>
          </a:bodyPr>
          <a:lstStyle/>
          <a:p>
            <a:r>
              <a:rPr lang="fr-FR" dirty="0">
                <a:solidFill>
                  <a:srgbClr val="FFC000"/>
                </a:solidFill>
              </a:rPr>
              <a:t>Dépenses 2022 des 500 plus gros usagers Citiz</a:t>
            </a:r>
          </a:p>
          <a:p>
            <a:endParaRPr lang="fr-FR" dirty="0"/>
          </a:p>
          <a:p>
            <a:r>
              <a:rPr lang="fr-FR" dirty="0"/>
              <a:t>1669€/an pour un privé</a:t>
            </a:r>
          </a:p>
          <a:p>
            <a:r>
              <a:rPr lang="fr-FR" dirty="0"/>
              <a:t>1281€/an pour un pro</a:t>
            </a:r>
          </a:p>
        </p:txBody>
      </p:sp>
    </p:spTree>
    <p:extLst>
      <p:ext uri="{BB962C8B-B14F-4D97-AF65-F5344CB8AC3E}">
        <p14:creationId xmlns:p14="http://schemas.microsoft.com/office/powerpoint/2010/main" val="39831252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ADE8659-77AA-8560-4972-4B589F3D95F1}"/>
              </a:ext>
            </a:extLst>
          </p:cNvPr>
          <p:cNvPicPr>
            <a:picLocks noChangeAspect="1"/>
          </p:cNvPicPr>
          <p:nvPr/>
        </p:nvPicPr>
        <p:blipFill>
          <a:blip r:embed="rId2"/>
          <a:stretch>
            <a:fillRect/>
          </a:stretch>
        </p:blipFill>
        <p:spPr>
          <a:xfrm>
            <a:off x="7908053" y="0"/>
            <a:ext cx="6858000" cy="6858000"/>
          </a:xfrm>
          <a:prstGeom prst="rect">
            <a:avLst/>
          </a:prstGeom>
        </p:spPr>
      </p:pic>
      <p:sp>
        <p:nvSpPr>
          <p:cNvPr id="2" name="ZoneTexte 1">
            <a:extLst>
              <a:ext uri="{FF2B5EF4-FFF2-40B4-BE49-F238E27FC236}">
                <a16:creationId xmlns:a16="http://schemas.microsoft.com/office/drawing/2014/main" id="{25FD471D-2F20-6476-66BB-B44390446119}"/>
              </a:ext>
            </a:extLst>
          </p:cNvPr>
          <p:cNvSpPr txBox="1"/>
          <p:nvPr/>
        </p:nvSpPr>
        <p:spPr>
          <a:xfrm>
            <a:off x="1250780" y="782302"/>
            <a:ext cx="6403729" cy="5463034"/>
          </a:xfrm>
          <a:prstGeom prst="rect">
            <a:avLst/>
          </a:prstGeom>
          <a:noFill/>
        </p:spPr>
        <p:txBody>
          <a:bodyPr wrap="square" lIns="45720" tIns="22860" rIns="45720" bIns="22860" anchor="t">
            <a:spAutoFit/>
          </a:bodyPr>
          <a:lstStyle/>
          <a:p>
            <a:pPr algn="l"/>
            <a:r>
              <a:rPr lang="fr-FR" sz="2800" b="1" dirty="0"/>
              <a:t>6 bonnes raisons de partager </a:t>
            </a:r>
          </a:p>
          <a:p>
            <a:pPr algn="l"/>
            <a:r>
              <a:rPr lang="fr-FR" sz="2800" b="1" dirty="0"/>
              <a:t>sa voiture avec Citiz</a:t>
            </a:r>
          </a:p>
          <a:p>
            <a:pPr algn="l"/>
            <a:endParaRPr lang="fr-FR" sz="2400" i="1" dirty="0">
              <a:solidFill>
                <a:srgbClr val="32B4B5"/>
              </a:solidFill>
              <a:latin typeface="VistaSansOTCE-BlackItalic" panose="02000503030000020004" pitchFamily="50" charset="0"/>
            </a:endParaRPr>
          </a:p>
          <a:p>
            <a:pPr marL="285750" indent="-285750">
              <a:buFont typeface="Arial" panose="020B0604020202020204" pitchFamily="34" charset="0"/>
              <a:buChar char="•"/>
            </a:pPr>
            <a:r>
              <a:rPr lang="fr-FR" sz="1600" dirty="0">
                <a:solidFill>
                  <a:srgbClr val="A6AAA9"/>
                </a:solidFill>
                <a:latin typeface="Vista Sans OTCE Book"/>
              </a:rPr>
              <a:t>Je suis libéré des charges de ma voiture : Citiz s'occupe tout, plus d’assurance, de coût d’entretien et de contrôle technique à assumer !</a:t>
            </a:r>
          </a:p>
          <a:p>
            <a:pPr marL="285750" indent="-285750">
              <a:buFont typeface="Arial" panose="020B0604020202020204" pitchFamily="34" charset="0"/>
              <a:buChar char="•"/>
            </a:pPr>
            <a:endParaRPr lang="fr-FR" sz="1600" dirty="0">
              <a:solidFill>
                <a:srgbClr val="A6AAA9"/>
              </a:solidFill>
              <a:latin typeface="Vista Sans OTCE Book" panose="02000503030000020004" pitchFamily="50" charset="0"/>
            </a:endParaRPr>
          </a:p>
          <a:p>
            <a:pPr marL="285750" indent="-285750">
              <a:buFont typeface="Arial" panose="020B0604020202020204" pitchFamily="34" charset="0"/>
              <a:buChar char="•"/>
            </a:pPr>
            <a:r>
              <a:rPr lang="fr-FR" sz="1600" dirty="0">
                <a:solidFill>
                  <a:srgbClr val="A6AAA9"/>
                </a:solidFill>
                <a:latin typeface="Vista Sans OTCE Book" panose="02000503030000020004" pitchFamily="50" charset="0"/>
              </a:rPr>
              <a:t>Je perçois des revenus et fais des économies  lorsque d'autres conducteurs utilisent mon véhicule.</a:t>
            </a:r>
          </a:p>
          <a:p>
            <a:pPr marL="285750" indent="-285750">
              <a:buFont typeface="Arial" panose="020B0604020202020204" pitchFamily="34" charset="0"/>
              <a:buChar char="•"/>
            </a:pPr>
            <a:endParaRPr lang="fr-FR" sz="1600" dirty="0">
              <a:solidFill>
                <a:srgbClr val="A6AAA9"/>
              </a:solidFill>
              <a:latin typeface="Vista Sans OTCE Book" panose="02000503030000020004" pitchFamily="50" charset="0"/>
            </a:endParaRPr>
          </a:p>
          <a:p>
            <a:pPr marL="285750" indent="-285750">
              <a:buFont typeface="Arial" panose="020B0604020202020204" pitchFamily="34" charset="0"/>
              <a:buChar char="•"/>
            </a:pPr>
            <a:r>
              <a:rPr lang="fr-FR" sz="1600" dirty="0">
                <a:solidFill>
                  <a:srgbClr val="A6AAA9"/>
                </a:solidFill>
                <a:latin typeface="Vista Sans OTCE Book" panose="02000503030000020004" pitchFamily="50" charset="0"/>
              </a:rPr>
              <a:t>Je n'ai plus de souci de stationnement : une place est réservée près de chez moi.</a:t>
            </a:r>
          </a:p>
          <a:p>
            <a:pPr marL="285750" indent="-285750">
              <a:buFont typeface="Arial" panose="020B0604020202020204" pitchFamily="34" charset="0"/>
              <a:buChar char="•"/>
            </a:pPr>
            <a:endParaRPr lang="fr-FR" sz="1600" dirty="0">
              <a:solidFill>
                <a:srgbClr val="A6AAA9"/>
              </a:solidFill>
              <a:latin typeface="Vista Sans OTCE Book"/>
            </a:endParaRPr>
          </a:p>
          <a:p>
            <a:pPr marL="285750" indent="-285750">
              <a:buFont typeface="Arial" panose="020B0604020202020204" pitchFamily="34" charset="0"/>
              <a:buChar char="•"/>
            </a:pPr>
            <a:r>
              <a:rPr lang="fr-FR" sz="1600" dirty="0">
                <a:solidFill>
                  <a:srgbClr val="A6AAA9"/>
                </a:solidFill>
                <a:latin typeface="Vista Sans OTCE Book" panose="02000503030000020004" pitchFamily="50" charset="0"/>
              </a:rPr>
              <a:t>Je participe à diminuer le nombre de voitures en circulation.</a:t>
            </a:r>
          </a:p>
          <a:p>
            <a:pPr marL="285750" indent="-285750">
              <a:buFont typeface="Arial" panose="020B0604020202020204" pitchFamily="34" charset="0"/>
              <a:buChar char="•"/>
            </a:pPr>
            <a:endParaRPr lang="fr-FR" sz="1600" dirty="0">
              <a:solidFill>
                <a:srgbClr val="A6AAA9"/>
              </a:solidFill>
              <a:latin typeface="Vista Sans OTCE Book" panose="02000503030000020004" pitchFamily="50" charset="0"/>
            </a:endParaRPr>
          </a:p>
          <a:p>
            <a:pPr marL="285750" indent="-285750">
              <a:buFont typeface="Arial" panose="020B0604020202020204" pitchFamily="34" charset="0"/>
              <a:buChar char="•"/>
            </a:pPr>
            <a:r>
              <a:rPr lang="fr-FR" sz="1600" dirty="0">
                <a:solidFill>
                  <a:srgbClr val="A6AAA9"/>
                </a:solidFill>
                <a:latin typeface="Vista Sans OTCE Book" panose="02000503030000020004" pitchFamily="50" charset="0"/>
              </a:rPr>
              <a:t>Je confie mon véhicule à un professionnel qui assure sa sécurité, son entretien et sa gestion quotidienne.</a:t>
            </a:r>
          </a:p>
          <a:p>
            <a:pPr marL="285750" indent="-285750">
              <a:buFont typeface="Arial" panose="020B0604020202020204" pitchFamily="34" charset="0"/>
              <a:buChar char="•"/>
            </a:pPr>
            <a:endParaRPr lang="fr-FR" sz="1600" dirty="0">
              <a:solidFill>
                <a:srgbClr val="A6AAA9"/>
              </a:solidFill>
              <a:latin typeface="Vista Sans OTCE Book" panose="02000503030000020004" pitchFamily="50" charset="0"/>
            </a:endParaRPr>
          </a:p>
          <a:p>
            <a:pPr marL="285750" indent="-285750">
              <a:buFont typeface="Arial" panose="020B0604020202020204" pitchFamily="34" charset="0"/>
              <a:buChar char="•"/>
            </a:pPr>
            <a:r>
              <a:rPr lang="fr-FR" sz="1600" dirty="0">
                <a:solidFill>
                  <a:srgbClr val="A6AAA9"/>
                </a:solidFill>
                <a:latin typeface="Vista Sans OTCE Book"/>
              </a:rPr>
              <a:t>Je dispose d'un accès à plus de 2200 véhicules près de chez moi et dans 220 villes en France (utilitaires, citadines, familiales...).</a:t>
            </a:r>
          </a:p>
        </p:txBody>
      </p:sp>
      <p:sp>
        <p:nvSpPr>
          <p:cNvPr id="3" name="Titre 2">
            <a:extLst>
              <a:ext uri="{FF2B5EF4-FFF2-40B4-BE49-F238E27FC236}">
                <a16:creationId xmlns:a16="http://schemas.microsoft.com/office/drawing/2014/main" id="{42E62706-AC0E-C5A6-6BFE-0421287D5D12}"/>
              </a:ext>
            </a:extLst>
          </p:cNvPr>
          <p:cNvSpPr txBox="1">
            <a:spLocks/>
          </p:cNvSpPr>
          <p:nvPr/>
        </p:nvSpPr>
        <p:spPr>
          <a:xfrm>
            <a:off x="7908053" y="5004857"/>
            <a:ext cx="2615960" cy="994258"/>
          </a:xfrm>
          <a:prstGeom prst="rect">
            <a:avLst/>
          </a:prstGeom>
          <a:solidFill>
            <a:srgbClr val="FFFFFF"/>
          </a:solidFill>
        </p:spPr>
        <p:txBody>
          <a:bodyPr vert="horz" lIns="91440" tIns="45720" rIns="91440" bIns="45720" rtlCol="0" anchor="ctr">
            <a:noAutofit/>
          </a:bodyPr>
          <a:lstStyle>
            <a:lvl1pPr algn="l" defTabSz="457200" rtl="0" eaLnBrk="1" latinLnBrk="0" hangingPunct="1">
              <a:spcBef>
                <a:spcPct val="0"/>
              </a:spcBef>
              <a:buNone/>
              <a:defRPr sz="3600" b="1" kern="1200">
                <a:solidFill>
                  <a:schemeClr val="tx1">
                    <a:lumMod val="65000"/>
                    <a:lumOff val="35000"/>
                  </a:schemeClr>
                </a:solidFill>
                <a:latin typeface="+mn-lt"/>
                <a:ea typeface="+mj-ea"/>
                <a:cs typeface="Vista Sans OTCE Reg"/>
              </a:defRPr>
            </a:lvl1pPr>
          </a:lstStyle>
          <a:p>
            <a:pPr algn="ctr"/>
            <a:r>
              <a:rPr lang="fr-FR" sz="1800" dirty="0">
                <a:solidFill>
                  <a:srgbClr val="E69548"/>
                </a:solidFill>
                <a:latin typeface="Vista Sans OTCE Book" panose="02000503030000020004" pitchFamily="50" charset="0"/>
              </a:rPr>
              <a:t>30% de la flotte région appartient à un tiers,</a:t>
            </a:r>
          </a:p>
        </p:txBody>
      </p:sp>
    </p:spTree>
    <p:extLst>
      <p:ext uri="{BB962C8B-B14F-4D97-AF65-F5344CB8AC3E}">
        <p14:creationId xmlns:p14="http://schemas.microsoft.com/office/powerpoint/2010/main" val="339486567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a:extLst>
              <a:ext uri="{FF2B5EF4-FFF2-40B4-BE49-F238E27FC236}">
                <a16:creationId xmlns:a16="http://schemas.microsoft.com/office/drawing/2014/main" id="{B525AB58-670E-A911-4C9A-BCBCCB3C6A58}"/>
              </a:ext>
            </a:extLst>
          </p:cNvPr>
          <p:cNvSpPr txBox="1"/>
          <p:nvPr/>
        </p:nvSpPr>
        <p:spPr>
          <a:xfrm>
            <a:off x="4752871" y="927669"/>
            <a:ext cx="3753272" cy="482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500"/>
            </a:lvl1pPr>
          </a:lstStyle>
          <a:p>
            <a:r>
              <a:rPr lang="fr-FR" sz="2800" b="1" dirty="0"/>
              <a:t>Impacts de l’autopartage</a:t>
            </a:r>
            <a:endParaRPr sz="2800" b="1" dirty="0"/>
          </a:p>
        </p:txBody>
      </p:sp>
      <p:sp>
        <p:nvSpPr>
          <p:cNvPr id="22" name="ZoneTexte 21">
            <a:extLst>
              <a:ext uri="{FF2B5EF4-FFF2-40B4-BE49-F238E27FC236}">
                <a16:creationId xmlns:a16="http://schemas.microsoft.com/office/drawing/2014/main" id="{2E3C6513-A74B-C701-69B6-05D7925EBA84}"/>
              </a:ext>
            </a:extLst>
          </p:cNvPr>
          <p:cNvSpPr txBox="1"/>
          <p:nvPr/>
        </p:nvSpPr>
        <p:spPr>
          <a:xfrm>
            <a:off x="4752871" y="1550529"/>
            <a:ext cx="6209880" cy="5016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fr-FR" sz="1600" b="1" dirty="0">
                <a:solidFill>
                  <a:srgbClr val="A6AAA9"/>
                </a:solidFill>
                <a:latin typeface="Vista Sans OTCE Book" panose="02000503030000020004" pitchFamily="50" charset="0"/>
              </a:rPr>
              <a:t>Accompagner la démotorisation </a:t>
            </a:r>
            <a:br>
              <a:rPr lang="fr-FR" sz="1400" dirty="0">
                <a:solidFill>
                  <a:srgbClr val="A6AAA9"/>
                </a:solidFill>
                <a:latin typeface="Vista Sans OTCE Book" panose="02000503030000020004" pitchFamily="50" charset="0"/>
              </a:rPr>
            </a:br>
            <a:r>
              <a:rPr lang="fr-FR" sz="1400" dirty="0">
                <a:solidFill>
                  <a:srgbClr val="A6AAA9"/>
                </a:solidFill>
                <a:latin typeface="Vista Sans OTCE Book" panose="02000503030000020004" pitchFamily="50" charset="0"/>
              </a:rPr>
              <a:t>Favoriser le report modal et repenser la place de la voiture individuelle et de sa propriété. </a:t>
            </a:r>
            <a:br>
              <a:rPr lang="fr-FR" sz="1400" dirty="0">
                <a:solidFill>
                  <a:srgbClr val="A6AAA9"/>
                </a:solidFill>
                <a:latin typeface="Vista Sans OTCE Book" panose="02000503030000020004" pitchFamily="50" charset="0"/>
              </a:rPr>
            </a:br>
            <a:endParaRPr lang="fr-FR" sz="1400" dirty="0">
              <a:solidFill>
                <a:srgbClr val="A6AAA9"/>
              </a:solidFill>
              <a:latin typeface="Vista Sans OTCE Book" panose="02000503030000020004" pitchFamily="50" charset="0"/>
            </a:endParaRPr>
          </a:p>
          <a:p>
            <a:pPr algn="l">
              <a:lnSpc>
                <a:spcPct val="150000"/>
              </a:lnSpc>
            </a:pPr>
            <a:r>
              <a:rPr lang="fr-FR" sz="1600" b="1" dirty="0">
                <a:solidFill>
                  <a:srgbClr val="A6AAA9"/>
                </a:solidFill>
                <a:latin typeface="Vista Sans OTCE Book" panose="02000503030000020004" pitchFamily="50" charset="0"/>
              </a:rPr>
              <a:t>Se libérer des contraintes et de charges</a:t>
            </a:r>
          </a:p>
          <a:p>
            <a:pPr algn="l">
              <a:lnSpc>
                <a:spcPct val="150000"/>
              </a:lnSpc>
            </a:pPr>
            <a:r>
              <a:rPr lang="fr-FR" sz="1400" dirty="0">
                <a:solidFill>
                  <a:srgbClr val="A6AAA9"/>
                </a:solidFill>
                <a:latin typeface="Vista Sans OTCE Book" panose="02000503030000020004" pitchFamily="50" charset="0"/>
              </a:rPr>
              <a:t>Un gain économique et mental (assurance, stationnement, entretien, carburant, …). </a:t>
            </a:r>
            <a:br>
              <a:rPr lang="fr-FR" sz="1400" dirty="0">
                <a:solidFill>
                  <a:srgbClr val="A6AAA9"/>
                </a:solidFill>
                <a:latin typeface="Vista Sans OTCE Book" panose="02000503030000020004" pitchFamily="50" charset="0"/>
              </a:rPr>
            </a:br>
            <a:br>
              <a:rPr lang="fr-FR" sz="1400" dirty="0">
                <a:solidFill>
                  <a:srgbClr val="A6AAA9"/>
                </a:solidFill>
                <a:latin typeface="Vista Sans OTCE Book" panose="02000503030000020004" pitchFamily="50" charset="0"/>
              </a:rPr>
            </a:br>
            <a:r>
              <a:rPr lang="fr-FR" sz="1600" b="1" dirty="0">
                <a:solidFill>
                  <a:srgbClr val="A6AAA9"/>
                </a:solidFill>
                <a:latin typeface="Vista Sans OTCE Book" panose="02000503030000020004" pitchFamily="50" charset="0"/>
              </a:rPr>
              <a:t>Libérer l’espace public </a:t>
            </a:r>
            <a:br>
              <a:rPr lang="fr-FR" sz="1400" b="1" dirty="0">
                <a:solidFill>
                  <a:srgbClr val="A6AAA9"/>
                </a:solidFill>
                <a:latin typeface="Vista Sans OTCE Book" panose="02000503030000020004" pitchFamily="50" charset="0"/>
              </a:rPr>
            </a:br>
            <a:r>
              <a:rPr lang="fr-FR" sz="1400" dirty="0">
                <a:solidFill>
                  <a:srgbClr val="A6AAA9"/>
                </a:solidFill>
                <a:latin typeface="Vista Sans OTCE Book" panose="02000503030000020004" pitchFamily="50" charset="0"/>
              </a:rPr>
              <a:t>1 voiture Citiz remplace 3 places en voirie,</a:t>
            </a:r>
          </a:p>
          <a:p>
            <a:pPr algn="l">
              <a:lnSpc>
                <a:spcPct val="150000"/>
              </a:lnSpc>
            </a:pPr>
            <a:endParaRPr lang="fr-FR" sz="1400" dirty="0">
              <a:solidFill>
                <a:srgbClr val="A6AAA9"/>
              </a:solidFill>
              <a:latin typeface="Vista Sans OTCE Book" panose="02000503030000020004" pitchFamily="50" charset="0"/>
            </a:endParaRPr>
          </a:p>
          <a:p>
            <a:pPr algn="l">
              <a:lnSpc>
                <a:spcPct val="150000"/>
              </a:lnSpc>
            </a:pPr>
            <a:r>
              <a:rPr lang="fr-FR" sz="1600" b="1" dirty="0">
                <a:solidFill>
                  <a:srgbClr val="A6AAA9"/>
                </a:solidFill>
                <a:latin typeface="Vista Sans OTCE Book" panose="02000503030000020004" pitchFamily="50" charset="0"/>
              </a:rPr>
              <a:t>Réduire l’impact sur notre environnement (pollution, santé, …)</a:t>
            </a:r>
          </a:p>
          <a:p>
            <a:pPr algn="l">
              <a:lnSpc>
                <a:spcPct val="150000"/>
              </a:lnSpc>
            </a:pPr>
            <a:r>
              <a:rPr lang="fr-FR" sz="1400" dirty="0">
                <a:solidFill>
                  <a:srgbClr val="A6AAA9"/>
                </a:solidFill>
                <a:latin typeface="Vista Sans OTCE Book" panose="02000503030000020004" pitchFamily="50" charset="0"/>
              </a:rPr>
              <a:t>Diminution des émissions de GES, adaptation de la taille du véhicule à son usage, moins de kms parcourus. etc…</a:t>
            </a:r>
          </a:p>
          <a:p>
            <a:endParaRPr lang="fr-FR" sz="1400" dirty="0">
              <a:solidFill>
                <a:srgbClr val="A6AAA9"/>
              </a:solidFill>
              <a:latin typeface="Vista Sans OTCE Book" panose="02000503030000020004" pitchFamily="50" charset="0"/>
            </a:endParaRPr>
          </a:p>
        </p:txBody>
      </p:sp>
      <p:pic>
        <p:nvPicPr>
          <p:cNvPr id="4098" name="Picture 2" descr="Main De Femme Pouce Levé Pendant La Conduite D'une Voiture Sur La Route  Main Contrôlant Le Volant Dans Une Automobile électrique Moderne Voyage  Voyage Et Sécurité Concepts De Transport | Photo Premium">
            <a:extLst>
              <a:ext uri="{FF2B5EF4-FFF2-40B4-BE49-F238E27FC236}">
                <a16:creationId xmlns:a16="http://schemas.microsoft.com/office/drawing/2014/main" id="{1464D4A4-C08E-4699-D6AE-87486E3FB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05" r="26356"/>
          <a:stretch/>
        </p:blipFill>
        <p:spPr bwMode="auto">
          <a:xfrm>
            <a:off x="-1426868" y="0"/>
            <a:ext cx="5779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07184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A134FA2-7801-D492-9D51-5CAF546605A7}"/>
              </a:ext>
            </a:extLst>
          </p:cNvPr>
          <p:cNvSpPr txBox="1"/>
          <p:nvPr/>
        </p:nvSpPr>
        <p:spPr>
          <a:xfrm>
            <a:off x="1214691" y="950318"/>
            <a:ext cx="6170955" cy="4947508"/>
          </a:xfrm>
          <a:prstGeom prst="rect">
            <a:avLst/>
          </a:prstGeom>
          <a:noFill/>
        </p:spPr>
        <p:txBody>
          <a:bodyPr wrap="square">
            <a:spAutoFit/>
          </a:bodyPr>
          <a:lstStyle/>
          <a:p>
            <a:pPr algn="l"/>
            <a:r>
              <a:rPr lang="fr-FR" sz="2800" b="1" dirty="0"/>
              <a:t>Devenir ambassadeur</a:t>
            </a:r>
          </a:p>
          <a:p>
            <a:pPr algn="l"/>
            <a:endParaRPr lang="fr-FR" sz="2000" i="1" dirty="0">
              <a:solidFill>
                <a:srgbClr val="32B4B5"/>
              </a:solidFill>
              <a:latin typeface="VistaSansOTCE-BlackItalic" panose="02000503030000020004" pitchFamily="50" charset="0"/>
            </a:endParaRPr>
          </a:p>
          <a:p>
            <a:pPr marL="171450" indent="-171450">
              <a:spcAft>
                <a:spcPts val="1500"/>
              </a:spcAft>
              <a:buFont typeface="Wingdings" panose="05000000000000000000" pitchFamily="2" charset="2"/>
              <a:buChar char="q"/>
            </a:pPr>
            <a:r>
              <a:rPr lang="fr-FR" sz="1600" dirty="0">
                <a:solidFill>
                  <a:srgbClr val="A6AAA9"/>
                </a:solidFill>
                <a:latin typeface="Vista Sans OTCE Book" panose="02000503030000020004" pitchFamily="50" charset="0"/>
              </a:rPr>
              <a:t> </a:t>
            </a:r>
            <a:r>
              <a:rPr lang="fr-FR" dirty="0">
                <a:solidFill>
                  <a:srgbClr val="A6AAA9"/>
                </a:solidFill>
                <a:latin typeface="Vista Sans OTCE Book" panose="02000503030000020004" pitchFamily="50" charset="0"/>
              </a:rPr>
              <a:t>Parler de Citiz autour de vous </a:t>
            </a:r>
          </a:p>
          <a:p>
            <a:pPr marL="171450" indent="-171450">
              <a:spcAft>
                <a:spcPts val="1500"/>
              </a:spcAft>
              <a:buFont typeface="Wingdings" panose="05000000000000000000" pitchFamily="2" charset="2"/>
              <a:buChar char="q"/>
            </a:pPr>
            <a:r>
              <a:rPr lang="fr-FR" dirty="0">
                <a:solidFill>
                  <a:srgbClr val="A6AAA9"/>
                </a:solidFill>
                <a:latin typeface="Vista Sans OTCE Book" panose="02000503030000020004" pitchFamily="50" charset="0"/>
              </a:rPr>
              <a:t> Être actif sur les réseaux sociaux </a:t>
            </a:r>
          </a:p>
          <a:p>
            <a:pPr marL="171450" indent="-171450">
              <a:spcAft>
                <a:spcPts val="1500"/>
              </a:spcAft>
              <a:buFont typeface="Wingdings" panose="05000000000000000000" pitchFamily="2" charset="2"/>
              <a:buChar char="q"/>
            </a:pPr>
            <a:r>
              <a:rPr lang="fr-FR" dirty="0">
                <a:solidFill>
                  <a:srgbClr val="A6AAA9"/>
                </a:solidFill>
                <a:latin typeface="Vista Sans OTCE Book" panose="02000503030000020004" pitchFamily="50" charset="0"/>
              </a:rPr>
              <a:t> Déposer des flyers dans les lieux fréquentés</a:t>
            </a:r>
          </a:p>
          <a:p>
            <a:pPr marL="171450" indent="-171450">
              <a:spcAft>
                <a:spcPts val="1500"/>
              </a:spcAft>
              <a:buFont typeface="Wingdings" panose="05000000000000000000" pitchFamily="2" charset="2"/>
              <a:buChar char="q"/>
            </a:pPr>
            <a:r>
              <a:rPr lang="fr-FR" dirty="0">
                <a:solidFill>
                  <a:srgbClr val="A6AAA9"/>
                </a:solidFill>
                <a:latin typeface="Vista Sans OTCE Book" panose="02000503030000020004" pitchFamily="50" charset="0"/>
              </a:rPr>
              <a:t> Participer à des stands, inaugurations, …</a:t>
            </a:r>
          </a:p>
          <a:p>
            <a:pPr marL="171450" indent="-171450">
              <a:spcAft>
                <a:spcPts val="1500"/>
              </a:spcAft>
              <a:buFont typeface="Wingdings" panose="05000000000000000000" pitchFamily="2" charset="2"/>
              <a:buChar char="q"/>
            </a:pPr>
            <a:r>
              <a:rPr lang="fr-FR" dirty="0">
                <a:solidFill>
                  <a:srgbClr val="A6AAA9"/>
                </a:solidFill>
                <a:latin typeface="Vista Sans OTCE Book" panose="02000503030000020004" pitchFamily="50" charset="0"/>
              </a:rPr>
              <a:t> Réserver (gratuitement) une Citiz pour faire une démonstration</a:t>
            </a:r>
          </a:p>
          <a:p>
            <a:pPr marL="171450" indent="-171450">
              <a:spcAft>
                <a:spcPts val="1500"/>
              </a:spcAft>
              <a:buFont typeface="Wingdings" panose="05000000000000000000" pitchFamily="2" charset="2"/>
              <a:buChar char="q"/>
            </a:pPr>
            <a:r>
              <a:rPr lang="fr-FR" dirty="0">
                <a:solidFill>
                  <a:srgbClr val="A6AAA9"/>
                </a:solidFill>
                <a:latin typeface="Vista Sans OTCE Book" panose="02000503030000020004" pitchFamily="50" charset="0"/>
              </a:rPr>
              <a:t> Tester de nouvelles fonctionnalités en phase de test</a:t>
            </a:r>
          </a:p>
          <a:p>
            <a:pPr marL="171450" indent="-171450">
              <a:spcAft>
                <a:spcPts val="1500"/>
              </a:spcAft>
              <a:buFont typeface="Wingdings" panose="05000000000000000000" pitchFamily="2" charset="2"/>
              <a:buChar char="q"/>
            </a:pPr>
            <a:r>
              <a:rPr lang="fr-FR" dirty="0">
                <a:solidFill>
                  <a:srgbClr val="A6AAA9"/>
                </a:solidFill>
                <a:latin typeface="Vista Sans OTCE Book" panose="02000503030000020004" pitchFamily="50" charset="0"/>
              </a:rPr>
              <a:t> Nous faire parvenir des retours d’expérience et des remarques sur le service Citiz</a:t>
            </a:r>
          </a:p>
          <a:p>
            <a:pPr marL="171450" indent="-171450">
              <a:spcAft>
                <a:spcPts val="1500"/>
              </a:spcAft>
              <a:buFont typeface="Wingdings" panose="05000000000000000000" pitchFamily="2" charset="2"/>
              <a:buChar char="q"/>
            </a:pPr>
            <a:r>
              <a:rPr lang="fr-FR" dirty="0">
                <a:solidFill>
                  <a:srgbClr val="A6AAA9"/>
                </a:solidFill>
                <a:latin typeface="Vista Sans OTCE Book" panose="02000503030000020004" pitchFamily="50" charset="0"/>
              </a:rPr>
              <a:t> Promouvoir le service Citiz sur votre lieu de travail</a:t>
            </a:r>
            <a:endParaRPr lang="fr-FR" sz="1200" dirty="0">
              <a:solidFill>
                <a:srgbClr val="A6AAA9"/>
              </a:solidFill>
              <a:latin typeface="Vista Sans OTCE Book" panose="02000503030000020004" pitchFamily="50" charset="0"/>
            </a:endParaRPr>
          </a:p>
        </p:txBody>
      </p:sp>
      <p:pic>
        <p:nvPicPr>
          <p:cNvPr id="3" name="Image 2" descr="Une image contenant bâtiment, personne, extérieur, posant&#10;&#10;Description générée automatiquement">
            <a:extLst>
              <a:ext uri="{FF2B5EF4-FFF2-40B4-BE49-F238E27FC236}">
                <a16:creationId xmlns:a16="http://schemas.microsoft.com/office/drawing/2014/main" id="{F02A5569-C111-0E8E-DAD6-DF2D4CB97A7D}"/>
              </a:ext>
            </a:extLst>
          </p:cNvPr>
          <p:cNvPicPr>
            <a:picLocks noChangeAspect="1"/>
          </p:cNvPicPr>
          <p:nvPr/>
        </p:nvPicPr>
        <p:blipFill rotWithShape="1">
          <a:blip r:embed="rId2">
            <a:extLst>
              <a:ext uri="{28A0092B-C50C-407E-A947-70E740481C1C}">
                <a14:useLocalDpi xmlns:a14="http://schemas.microsoft.com/office/drawing/2010/main" val="0"/>
              </a:ext>
            </a:extLst>
          </a:blip>
          <a:srcRect l="35077" t="2777" r="31094" b="9445"/>
          <a:stretch/>
        </p:blipFill>
        <p:spPr>
          <a:xfrm>
            <a:off x="7620000" y="-9855"/>
            <a:ext cx="4705350" cy="6867855"/>
          </a:xfrm>
          <a:prstGeom prst="rect">
            <a:avLst/>
          </a:prstGeom>
        </p:spPr>
      </p:pic>
    </p:spTree>
    <p:extLst>
      <p:ext uri="{BB962C8B-B14F-4D97-AF65-F5344CB8AC3E}">
        <p14:creationId xmlns:p14="http://schemas.microsoft.com/office/powerpoint/2010/main" val="197769900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182CF9-1108-493C-EAF5-ECBE13137713}"/>
              </a:ext>
            </a:extLst>
          </p:cNvPr>
          <p:cNvSpPr txBox="1"/>
          <p:nvPr/>
        </p:nvSpPr>
        <p:spPr>
          <a:xfrm>
            <a:off x="3303297" y="2188360"/>
            <a:ext cx="4235838" cy="1284775"/>
          </a:xfrm>
          <a:prstGeom prst="rect">
            <a:avLst/>
          </a:prstGeom>
          <a:noFill/>
        </p:spPr>
        <p:txBody>
          <a:bodyPr wrap="square" rtlCol="0">
            <a:spAutoFit/>
          </a:bodyPr>
          <a:lstStyle/>
          <a:p>
            <a:pPr algn="ctr">
              <a:lnSpc>
                <a:spcPct val="107000"/>
              </a:lnSpc>
              <a:spcAft>
                <a:spcPts val="800"/>
              </a:spcAft>
            </a:pPr>
            <a:r>
              <a:rPr lang="fr-FR" sz="3800" b="1" dirty="0">
                <a:solidFill>
                  <a:srgbClr val="00909B"/>
                </a:solidFill>
                <a:latin typeface="Barlow" panose="00000500000000000000" pitchFamily="2" charset="0"/>
                <a:ea typeface="Calibri" panose="020F0502020204030204" pitchFamily="34" charset="0"/>
                <a:cs typeface="Times New Roman" panose="02020603050405020304" pitchFamily="18" charset="0"/>
              </a:rPr>
              <a:t>Autopartage entre particuliers</a:t>
            </a:r>
          </a:p>
        </p:txBody>
      </p:sp>
      <p:sp>
        <p:nvSpPr>
          <p:cNvPr id="3" name="ZoneTexte 2">
            <a:extLst>
              <a:ext uri="{FF2B5EF4-FFF2-40B4-BE49-F238E27FC236}">
                <a16:creationId xmlns:a16="http://schemas.microsoft.com/office/drawing/2014/main" id="{AACCC77F-3B8D-4D90-4055-8934EAF5ACE5}"/>
              </a:ext>
            </a:extLst>
          </p:cNvPr>
          <p:cNvSpPr txBox="1"/>
          <p:nvPr/>
        </p:nvSpPr>
        <p:spPr>
          <a:xfrm>
            <a:off x="3524433" y="4694990"/>
            <a:ext cx="3361559" cy="1714380"/>
          </a:xfrm>
          <a:prstGeom prst="rect">
            <a:avLst/>
          </a:prstGeom>
          <a:noFill/>
        </p:spPr>
        <p:txBody>
          <a:bodyPr wrap="square">
            <a:spAutoFit/>
          </a:bodyPr>
          <a:lstStyle/>
          <a:p>
            <a:pPr algn="just">
              <a:lnSpc>
                <a:spcPct val="107000"/>
              </a:lnSpc>
              <a:spcAft>
                <a:spcPts val="800"/>
              </a:spcAft>
            </a:pPr>
            <a:r>
              <a:rPr lang="fr-FR" sz="1500" b="1" dirty="0">
                <a:effectLst/>
                <a:latin typeface="Barlow" panose="00000500000000000000" pitchFamily="2" charset="0"/>
                <a:ea typeface="Calibri" panose="020F0502020204030204" pitchFamily="34" charset="0"/>
                <a:cs typeface="Times New Roman" panose="02020603050405020304" pitchFamily="18" charset="0"/>
              </a:rPr>
              <a:t>Groupes formés :</a:t>
            </a:r>
          </a:p>
          <a:p>
            <a:pPr marL="285750" indent="-285750" algn="just">
              <a:lnSpc>
                <a:spcPct val="107000"/>
              </a:lnSpc>
              <a:spcAft>
                <a:spcPts val="800"/>
              </a:spcAft>
              <a:buFont typeface="Arial" panose="020B0604020202020204" pitchFamily="34" charset="0"/>
              <a:buChar char="•"/>
            </a:pPr>
            <a:r>
              <a:rPr lang="fr-FR" sz="1500" dirty="0">
                <a:latin typeface="Barlow" panose="00000500000000000000" pitchFamily="2" charset="0"/>
                <a:cs typeface="Times New Roman" panose="02020603050405020304" pitchFamily="18" charset="0"/>
              </a:rPr>
              <a:t>3 groupes au Sappey</a:t>
            </a:r>
          </a:p>
          <a:p>
            <a:pPr marL="285750" indent="-285750" algn="just">
              <a:lnSpc>
                <a:spcPct val="107000"/>
              </a:lnSpc>
              <a:spcAft>
                <a:spcPts val="800"/>
              </a:spcAft>
              <a:buFont typeface="Arial" panose="020B0604020202020204" pitchFamily="34" charset="0"/>
              <a:buChar char="•"/>
            </a:pPr>
            <a:r>
              <a:rPr lang="fr-FR" sz="1500" dirty="0">
                <a:latin typeface="Barlow" panose="00000500000000000000" pitchFamily="2" charset="0"/>
                <a:cs typeface="Times New Roman" panose="02020603050405020304" pitchFamily="18" charset="0"/>
              </a:rPr>
              <a:t>4 groupes à St Aupre</a:t>
            </a:r>
          </a:p>
          <a:p>
            <a:pPr marL="285750" indent="-285750" algn="just">
              <a:lnSpc>
                <a:spcPct val="107000"/>
              </a:lnSpc>
              <a:spcAft>
                <a:spcPts val="800"/>
              </a:spcAft>
              <a:buFont typeface="Arial" panose="020B0604020202020204" pitchFamily="34" charset="0"/>
              <a:buChar char="•"/>
            </a:pPr>
            <a:r>
              <a:rPr lang="fr-FR" sz="1500" dirty="0">
                <a:latin typeface="Barlow" panose="00000500000000000000" pitchFamily="2" charset="0"/>
                <a:cs typeface="Times New Roman" panose="02020603050405020304" pitchFamily="18" charset="0"/>
              </a:rPr>
              <a:t>1 groupe à St Etienne de </a:t>
            </a:r>
            <a:r>
              <a:rPr lang="fr-FR" sz="1500" dirty="0" err="1">
                <a:latin typeface="Barlow" panose="00000500000000000000" pitchFamily="2" charset="0"/>
                <a:cs typeface="Times New Roman" panose="02020603050405020304" pitchFamily="18" charset="0"/>
              </a:rPr>
              <a:t>Crossey</a:t>
            </a:r>
            <a:endParaRPr lang="fr-FR" sz="1500" dirty="0">
              <a:latin typeface="Barlow" panose="00000500000000000000" pitchFamily="2"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fr-FR" sz="1500" dirty="0">
                <a:latin typeface="Barlow" panose="00000500000000000000" pitchFamily="2" charset="0"/>
                <a:cs typeface="Times New Roman" panose="02020603050405020304" pitchFamily="18" charset="0"/>
              </a:rPr>
              <a:t>1 groupe à St Pierre de Chartreuse </a:t>
            </a:r>
            <a:endParaRPr lang="fr-FR" sz="1500" dirty="0">
              <a:latin typeface="Barlow" panose="00000500000000000000" pitchFamily="2" charset="0"/>
            </a:endParaRPr>
          </a:p>
        </p:txBody>
      </p:sp>
      <p:sp>
        <p:nvSpPr>
          <p:cNvPr id="4" name="ZoneTexte 3">
            <a:extLst>
              <a:ext uri="{FF2B5EF4-FFF2-40B4-BE49-F238E27FC236}">
                <a16:creationId xmlns:a16="http://schemas.microsoft.com/office/drawing/2014/main" id="{2E7B757E-5384-332E-5727-CAADE627F231}"/>
              </a:ext>
            </a:extLst>
          </p:cNvPr>
          <p:cNvSpPr txBox="1"/>
          <p:nvPr/>
        </p:nvSpPr>
        <p:spPr>
          <a:xfrm>
            <a:off x="7539135" y="4694990"/>
            <a:ext cx="3361559" cy="1611788"/>
          </a:xfrm>
          <a:prstGeom prst="rect">
            <a:avLst/>
          </a:prstGeom>
          <a:noFill/>
        </p:spPr>
        <p:txBody>
          <a:bodyPr wrap="square">
            <a:spAutoFit/>
          </a:bodyPr>
          <a:lstStyle/>
          <a:p>
            <a:pPr algn="just">
              <a:lnSpc>
                <a:spcPct val="107000"/>
              </a:lnSpc>
              <a:spcAft>
                <a:spcPts val="800"/>
              </a:spcAft>
            </a:pPr>
            <a:r>
              <a:rPr lang="fr-FR" sz="1500" b="1" dirty="0">
                <a:effectLst/>
                <a:latin typeface="Barlow" panose="00000500000000000000" pitchFamily="2" charset="0"/>
                <a:ea typeface="Calibri" panose="020F0502020204030204" pitchFamily="34" charset="0"/>
                <a:cs typeface="Times New Roman" panose="02020603050405020304" pitchFamily="18" charset="0"/>
              </a:rPr>
              <a:t>Groupes en cours de constitution :</a:t>
            </a:r>
          </a:p>
          <a:p>
            <a:pPr marL="285750" indent="-285750" algn="just">
              <a:lnSpc>
                <a:spcPct val="107000"/>
              </a:lnSpc>
              <a:spcAft>
                <a:spcPts val="800"/>
              </a:spcAft>
              <a:buFont typeface="Arial" panose="020B0604020202020204" pitchFamily="34" charset="0"/>
              <a:buChar char="•"/>
            </a:pPr>
            <a:r>
              <a:rPr lang="fr-FR" sz="1500" dirty="0">
                <a:latin typeface="Barlow" panose="00000500000000000000" pitchFamily="2" charset="0"/>
                <a:cs typeface="Times New Roman" panose="02020603050405020304" pitchFamily="18" charset="0"/>
              </a:rPr>
              <a:t>1 groupe à St Laurent du Pont</a:t>
            </a:r>
          </a:p>
          <a:p>
            <a:pPr marL="285750" indent="-285750" algn="just">
              <a:lnSpc>
                <a:spcPct val="107000"/>
              </a:lnSpc>
              <a:spcAft>
                <a:spcPts val="800"/>
              </a:spcAft>
              <a:buFont typeface="Arial" panose="020B0604020202020204" pitchFamily="34" charset="0"/>
              <a:buChar char="•"/>
            </a:pPr>
            <a:r>
              <a:rPr lang="fr-FR" sz="1500" dirty="0">
                <a:latin typeface="Barlow" panose="00000500000000000000" pitchFamily="2" charset="0"/>
                <a:cs typeface="Times New Roman" panose="02020603050405020304" pitchFamily="18" charset="0"/>
              </a:rPr>
              <a:t>1 groupe à Entremont le Vieux </a:t>
            </a:r>
          </a:p>
          <a:p>
            <a:pPr marL="285750" indent="-285750" algn="just">
              <a:lnSpc>
                <a:spcPct val="107000"/>
              </a:lnSpc>
              <a:spcAft>
                <a:spcPts val="800"/>
              </a:spcAft>
              <a:buFont typeface="Arial" panose="020B0604020202020204" pitchFamily="34" charset="0"/>
              <a:buChar char="•"/>
            </a:pPr>
            <a:r>
              <a:rPr lang="fr-FR" sz="1500" dirty="0">
                <a:latin typeface="Barlow" panose="00000500000000000000" pitchFamily="2" charset="0"/>
                <a:cs typeface="Times New Roman" panose="02020603050405020304" pitchFamily="18" charset="0"/>
              </a:rPr>
              <a:t>Plusieurs personnes intéressées sur Chambéry </a:t>
            </a:r>
            <a:endParaRPr lang="fr-FR" sz="1500" dirty="0">
              <a:latin typeface="Barlow" panose="00000500000000000000" pitchFamily="2" charset="0"/>
            </a:endParaRPr>
          </a:p>
        </p:txBody>
      </p:sp>
    </p:spTree>
    <p:extLst>
      <p:ext uri="{BB962C8B-B14F-4D97-AF65-F5344CB8AC3E}">
        <p14:creationId xmlns:p14="http://schemas.microsoft.com/office/powerpoint/2010/main" val="3515128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3174723" y="351518"/>
            <a:ext cx="9042955" cy="523220"/>
          </a:xfrm>
          <a:prstGeom prst="rect">
            <a:avLst/>
          </a:prstGeom>
          <a:noFill/>
        </p:spPr>
        <p:txBody>
          <a:bodyPr wrap="square" rtlCol="0">
            <a:spAutoFit/>
          </a:bodyPr>
          <a:lstStyle/>
          <a:p>
            <a:r>
              <a:rPr lang="fr-FR" sz="2800" b="1" dirty="0">
                <a:solidFill>
                  <a:srgbClr val="00909B"/>
                </a:solidFill>
                <a:latin typeface="Barlow" panose="00000500000000000000" pitchFamily="2" charset="0"/>
              </a:rPr>
              <a:t>Présentation – autopartage entre particuliers </a:t>
            </a:r>
          </a:p>
        </p:txBody>
      </p:sp>
      <p:sp>
        <p:nvSpPr>
          <p:cNvPr id="7" name="ZoneTexte 6">
            <a:extLst>
              <a:ext uri="{FF2B5EF4-FFF2-40B4-BE49-F238E27FC236}">
                <a16:creationId xmlns:a16="http://schemas.microsoft.com/office/drawing/2014/main" id="{457C33ED-6AB2-4F6B-8A17-E90561ED606B}"/>
              </a:ext>
            </a:extLst>
          </p:cNvPr>
          <p:cNvSpPr txBox="1"/>
          <p:nvPr/>
        </p:nvSpPr>
        <p:spPr>
          <a:xfrm>
            <a:off x="3216082" y="882510"/>
            <a:ext cx="7576194" cy="531684"/>
          </a:xfrm>
          <a:prstGeom prst="rect">
            <a:avLst/>
          </a:prstGeom>
          <a:noFill/>
        </p:spPr>
        <p:txBody>
          <a:bodyPr wrap="square" rtlCol="0">
            <a:spAutoFit/>
          </a:bodyPr>
          <a:lstStyle/>
          <a:p>
            <a:pPr algn="just">
              <a:lnSpc>
                <a:spcPct val="107000"/>
              </a:lnSpc>
              <a:spcAft>
                <a:spcPts val="800"/>
              </a:spcAft>
            </a:pPr>
            <a:r>
              <a:rPr lang="fr-FR" sz="1400" dirty="0">
                <a:effectLst/>
                <a:latin typeface="Barlow" panose="00000500000000000000" pitchFamily="2" charset="0"/>
                <a:ea typeface="Calibri" panose="020F0502020204030204" pitchFamily="34" charset="0"/>
                <a:cs typeface="Times New Roman" panose="02020603050405020304" pitchFamily="18" charset="0"/>
              </a:rPr>
              <a:t>L’autopartage entre particuliers est la </a:t>
            </a:r>
            <a:r>
              <a:rPr lang="fr-FR" sz="1400" b="1" dirty="0">
                <a:effectLst/>
                <a:latin typeface="Barlow" panose="00000500000000000000" pitchFamily="2" charset="0"/>
                <a:ea typeface="Calibri" panose="020F0502020204030204" pitchFamily="34" charset="0"/>
                <a:cs typeface="Times New Roman" panose="02020603050405020304" pitchFamily="18" charset="0"/>
              </a:rPr>
              <a:t>mise en commun d’un véhicule avec des amis, des voisins ou des proches </a:t>
            </a:r>
            <a:r>
              <a:rPr lang="fr-FR" sz="1400" dirty="0">
                <a:effectLst/>
                <a:latin typeface="Barlow" panose="00000500000000000000" pitchFamily="2" charset="0"/>
                <a:ea typeface="Calibri" panose="020F0502020204030204" pitchFamily="34" charset="0"/>
                <a:cs typeface="Times New Roman" panose="02020603050405020304" pitchFamily="18" charset="0"/>
              </a:rPr>
              <a:t>et utilisé à des moments différents suivant les besoins de chacun. </a:t>
            </a:r>
          </a:p>
        </p:txBody>
      </p:sp>
      <p:sp>
        <p:nvSpPr>
          <p:cNvPr id="8" name="ZoneTexte 7">
            <a:extLst>
              <a:ext uri="{FF2B5EF4-FFF2-40B4-BE49-F238E27FC236}">
                <a16:creationId xmlns:a16="http://schemas.microsoft.com/office/drawing/2014/main" id="{9FB61390-8378-47C2-A7FC-0D34808CB4D1}"/>
              </a:ext>
            </a:extLst>
          </p:cNvPr>
          <p:cNvSpPr txBox="1"/>
          <p:nvPr/>
        </p:nvSpPr>
        <p:spPr>
          <a:xfrm>
            <a:off x="3496441" y="4694990"/>
            <a:ext cx="7015477" cy="1406604"/>
          </a:xfrm>
          <a:prstGeom prst="rect">
            <a:avLst/>
          </a:prstGeom>
          <a:noFill/>
        </p:spPr>
        <p:txBody>
          <a:bodyPr wrap="square">
            <a:spAutoFit/>
          </a:bodyPr>
          <a:lstStyle/>
          <a:p>
            <a:pPr algn="just">
              <a:lnSpc>
                <a:spcPct val="107000"/>
              </a:lnSpc>
              <a:spcAft>
                <a:spcPts val="800"/>
              </a:spcAft>
            </a:pPr>
            <a:r>
              <a:rPr lang="fr-FR" sz="1500" dirty="0">
                <a:effectLst/>
                <a:latin typeface="Barlow" panose="00000500000000000000" pitchFamily="2" charset="0"/>
                <a:ea typeface="Calibri" panose="020F0502020204030204" pitchFamily="34" charset="0"/>
                <a:cs typeface="Times New Roman" panose="02020603050405020304" pitchFamily="18" charset="0"/>
              </a:rPr>
              <a:t>Conditions de départ pour devenir prêteur et/ou emprunteur : </a:t>
            </a:r>
          </a:p>
          <a:p>
            <a:pPr marL="342900" lvl="0" indent="-342900" algn="just">
              <a:lnSpc>
                <a:spcPct val="107000"/>
              </a:lnSpc>
              <a:buFont typeface="Calibri" panose="020F0502020204030204" pitchFamily="34" charset="0"/>
              <a:buChar char="-"/>
            </a:pPr>
            <a:r>
              <a:rPr lang="fr-FR" sz="1500" dirty="0">
                <a:effectLst/>
                <a:latin typeface="Barlow" panose="00000500000000000000" pitchFamily="2" charset="0"/>
                <a:ea typeface="Calibri" panose="020F0502020204030204" pitchFamily="34" charset="0"/>
                <a:cs typeface="Times New Roman" panose="02020603050405020304" pitchFamily="18" charset="0"/>
              </a:rPr>
              <a:t>Des </a:t>
            </a:r>
            <a:r>
              <a:rPr lang="fr-FR" sz="1500" b="1" dirty="0">
                <a:solidFill>
                  <a:srgbClr val="00909B"/>
                </a:solidFill>
                <a:effectLst/>
                <a:latin typeface="Barlow" panose="00000500000000000000" pitchFamily="2" charset="0"/>
                <a:ea typeface="Calibri" panose="020F0502020204030204" pitchFamily="34" charset="0"/>
                <a:cs typeface="Times New Roman" panose="02020603050405020304" pitchFamily="18" charset="0"/>
              </a:rPr>
              <a:t>besoins complémentaires </a:t>
            </a:r>
            <a:r>
              <a:rPr lang="fr-FR" sz="1500" dirty="0">
                <a:effectLst/>
                <a:latin typeface="Barlow" panose="00000500000000000000" pitchFamily="2" charset="0"/>
                <a:ea typeface="Calibri" panose="020F0502020204030204" pitchFamily="34" charset="0"/>
                <a:cs typeface="Times New Roman" panose="02020603050405020304" pitchFamily="18" charset="0"/>
              </a:rPr>
              <a:t>dans le temps </a:t>
            </a:r>
          </a:p>
          <a:p>
            <a:pPr marL="342900" lvl="0" indent="-342900" algn="just">
              <a:lnSpc>
                <a:spcPct val="107000"/>
              </a:lnSpc>
              <a:buFont typeface="Calibri" panose="020F0502020204030204" pitchFamily="34" charset="0"/>
              <a:buChar char="-"/>
            </a:pPr>
            <a:r>
              <a:rPr lang="fr-FR" sz="1500" dirty="0">
                <a:effectLst/>
                <a:latin typeface="Barlow" panose="00000500000000000000" pitchFamily="2" charset="0"/>
                <a:ea typeface="Calibri" panose="020F0502020204030204" pitchFamily="34" charset="0"/>
                <a:cs typeface="Times New Roman" panose="02020603050405020304" pitchFamily="18" charset="0"/>
              </a:rPr>
              <a:t>Un </a:t>
            </a:r>
            <a:r>
              <a:rPr lang="fr-FR" sz="1500" b="1" dirty="0">
                <a:solidFill>
                  <a:srgbClr val="00909B"/>
                </a:solidFill>
                <a:latin typeface="Barlow" panose="00000500000000000000" pitchFamily="2" charset="0"/>
                <a:cs typeface="Times New Roman" panose="02020603050405020304" pitchFamily="18" charset="0"/>
              </a:rPr>
              <a:t>rapport pas trop affectif </a:t>
            </a:r>
            <a:r>
              <a:rPr lang="fr-FR" sz="1500" dirty="0">
                <a:effectLst/>
                <a:latin typeface="Barlow" panose="00000500000000000000" pitchFamily="2" charset="0"/>
                <a:ea typeface="Calibri" panose="020F0502020204030204" pitchFamily="34" charset="0"/>
                <a:cs typeface="Times New Roman" panose="02020603050405020304" pitchFamily="18" charset="0"/>
              </a:rPr>
              <a:t>à la voiture</a:t>
            </a:r>
          </a:p>
          <a:p>
            <a:pPr marL="342900" lvl="0" indent="-342900" algn="just">
              <a:lnSpc>
                <a:spcPct val="107000"/>
              </a:lnSpc>
              <a:buFont typeface="Calibri" panose="020F0502020204030204" pitchFamily="34" charset="0"/>
              <a:buChar char="-"/>
            </a:pPr>
            <a:r>
              <a:rPr lang="fr-FR" sz="1500" dirty="0">
                <a:effectLst/>
                <a:latin typeface="Barlow" panose="00000500000000000000" pitchFamily="2" charset="0"/>
                <a:ea typeface="Calibri" panose="020F0502020204030204" pitchFamily="34" charset="0"/>
                <a:cs typeface="Times New Roman" panose="02020603050405020304" pitchFamily="18" charset="0"/>
              </a:rPr>
              <a:t>Des </a:t>
            </a:r>
            <a:r>
              <a:rPr lang="fr-FR" sz="1500" b="1" dirty="0">
                <a:solidFill>
                  <a:srgbClr val="00909B"/>
                </a:solidFill>
                <a:latin typeface="Barlow" panose="00000500000000000000" pitchFamily="2" charset="0"/>
                <a:cs typeface="Times New Roman" panose="02020603050405020304" pitchFamily="18" charset="0"/>
              </a:rPr>
              <a:t>modalités de fonctionnement </a:t>
            </a:r>
            <a:r>
              <a:rPr lang="fr-FR" sz="1500" dirty="0">
                <a:effectLst/>
                <a:latin typeface="Barlow" panose="00000500000000000000" pitchFamily="2" charset="0"/>
                <a:ea typeface="Calibri" panose="020F0502020204030204" pitchFamily="34" charset="0"/>
                <a:cs typeface="Times New Roman" panose="02020603050405020304" pitchFamily="18" charset="0"/>
              </a:rPr>
              <a:t>et de partage des frais clairement définis</a:t>
            </a:r>
          </a:p>
          <a:p>
            <a:pPr marL="342900" lvl="0" indent="-342900" algn="just">
              <a:lnSpc>
                <a:spcPct val="107000"/>
              </a:lnSpc>
              <a:buFont typeface="Calibri" panose="020F0502020204030204" pitchFamily="34" charset="0"/>
              <a:buChar char="-"/>
            </a:pPr>
            <a:r>
              <a:rPr lang="fr-FR" sz="1500" dirty="0">
                <a:effectLst/>
                <a:latin typeface="Barlow" panose="00000500000000000000" pitchFamily="2" charset="0"/>
                <a:ea typeface="Calibri" panose="020F0502020204030204" pitchFamily="34" charset="0"/>
                <a:cs typeface="Times New Roman" panose="02020603050405020304" pitchFamily="18" charset="0"/>
              </a:rPr>
              <a:t>Une </a:t>
            </a:r>
            <a:r>
              <a:rPr lang="fr-FR" sz="1500" b="1" dirty="0">
                <a:solidFill>
                  <a:srgbClr val="00909B"/>
                </a:solidFill>
                <a:latin typeface="Barlow" panose="00000500000000000000" pitchFamily="2" charset="0"/>
                <a:cs typeface="Times New Roman" panose="02020603050405020304" pitchFamily="18" charset="0"/>
              </a:rPr>
              <a:t>proximité géographique </a:t>
            </a:r>
            <a:r>
              <a:rPr lang="fr-FR" sz="1500" dirty="0">
                <a:effectLst/>
                <a:latin typeface="Barlow" panose="00000500000000000000" pitchFamily="2" charset="0"/>
                <a:ea typeface="Calibri" panose="020F0502020204030204" pitchFamily="34" charset="0"/>
                <a:cs typeface="Times New Roman" panose="02020603050405020304" pitchFamily="18" charset="0"/>
              </a:rPr>
              <a:t>entre les </a:t>
            </a:r>
            <a:r>
              <a:rPr lang="fr-FR" sz="1500" dirty="0" err="1">
                <a:effectLst/>
                <a:latin typeface="Barlow" panose="00000500000000000000" pitchFamily="2" charset="0"/>
                <a:ea typeface="Calibri" panose="020F0502020204030204" pitchFamily="34" charset="0"/>
                <a:cs typeface="Times New Roman" panose="02020603050405020304" pitchFamily="18" charset="0"/>
              </a:rPr>
              <a:t>autopartageurs</a:t>
            </a:r>
            <a:r>
              <a:rPr lang="fr-FR" sz="1500" dirty="0">
                <a:effectLst/>
                <a:latin typeface="Barlow" panose="00000500000000000000" pitchFamily="2" charset="0"/>
                <a:ea typeface="Calibri" panose="020F0502020204030204" pitchFamily="34" charset="0"/>
                <a:cs typeface="Times New Roman" panose="02020603050405020304" pitchFamily="18" charset="0"/>
              </a:rPr>
              <a:t> </a:t>
            </a:r>
            <a:endParaRPr lang="fr-FR" sz="1500" dirty="0">
              <a:latin typeface="Barlow" panose="00000500000000000000" pitchFamily="2" charset="0"/>
            </a:endParaRPr>
          </a:p>
        </p:txBody>
      </p:sp>
      <p:sp>
        <p:nvSpPr>
          <p:cNvPr id="5" name="Rectangle 4">
            <a:extLst>
              <a:ext uri="{FF2B5EF4-FFF2-40B4-BE49-F238E27FC236}">
                <a16:creationId xmlns:a16="http://schemas.microsoft.com/office/drawing/2014/main" id="{42097793-AE59-441B-9416-BAEBDBFFB486}"/>
              </a:ext>
            </a:extLst>
          </p:cNvPr>
          <p:cNvSpPr/>
          <p:nvPr/>
        </p:nvSpPr>
        <p:spPr>
          <a:xfrm>
            <a:off x="3972658" y="2579153"/>
            <a:ext cx="1726163" cy="982040"/>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Autopartage entre particuliers </a:t>
            </a:r>
          </a:p>
        </p:txBody>
      </p:sp>
      <p:sp>
        <p:nvSpPr>
          <p:cNvPr id="9" name="Rectangle 8">
            <a:extLst>
              <a:ext uri="{FF2B5EF4-FFF2-40B4-BE49-F238E27FC236}">
                <a16:creationId xmlns:a16="http://schemas.microsoft.com/office/drawing/2014/main" id="{4BC15AC8-9B2B-4A9B-ABD7-BA3D36D83FE2}"/>
              </a:ext>
            </a:extLst>
          </p:cNvPr>
          <p:cNvSpPr/>
          <p:nvPr/>
        </p:nvSpPr>
        <p:spPr>
          <a:xfrm>
            <a:off x="8773379" y="1903299"/>
            <a:ext cx="1816360" cy="697456"/>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Covoiturage </a:t>
            </a:r>
          </a:p>
        </p:txBody>
      </p:sp>
      <p:sp>
        <p:nvSpPr>
          <p:cNvPr id="11" name="Rectangle 10">
            <a:extLst>
              <a:ext uri="{FF2B5EF4-FFF2-40B4-BE49-F238E27FC236}">
                <a16:creationId xmlns:a16="http://schemas.microsoft.com/office/drawing/2014/main" id="{46851768-D6E3-4306-94FC-CC237519F3A1}"/>
              </a:ext>
            </a:extLst>
          </p:cNvPr>
          <p:cNvSpPr/>
          <p:nvPr/>
        </p:nvSpPr>
        <p:spPr>
          <a:xfrm>
            <a:off x="8773379" y="2816958"/>
            <a:ext cx="1816360" cy="1336433"/>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Autopartage avec la présence d’acteurs intermédiaires (</a:t>
            </a:r>
            <a:r>
              <a:rPr lang="fr-FR" sz="1500" dirty="0" err="1">
                <a:solidFill>
                  <a:sysClr val="windowText" lastClr="000000"/>
                </a:solidFill>
                <a:latin typeface="Barlow" panose="00000500000000000000" pitchFamily="2" charset="0"/>
              </a:rPr>
              <a:t>Citiz</a:t>
            </a:r>
            <a:r>
              <a:rPr lang="fr-FR" sz="1500" dirty="0">
                <a:solidFill>
                  <a:sysClr val="windowText" lastClr="000000"/>
                </a:solidFill>
                <a:latin typeface="Barlow" panose="00000500000000000000" pitchFamily="2" charset="0"/>
              </a:rPr>
              <a:t>, </a:t>
            </a:r>
            <a:r>
              <a:rPr lang="fr-FR" sz="1500" dirty="0" err="1">
                <a:solidFill>
                  <a:sysClr val="windowText" lastClr="000000"/>
                </a:solidFill>
                <a:latin typeface="Barlow" panose="00000500000000000000" pitchFamily="2" charset="0"/>
              </a:rPr>
              <a:t>Getaround</a:t>
            </a:r>
            <a:r>
              <a:rPr lang="fr-FR" sz="1500" dirty="0">
                <a:solidFill>
                  <a:sysClr val="windowText" lastClr="000000"/>
                </a:solidFill>
                <a:latin typeface="Barlow" panose="00000500000000000000" pitchFamily="2" charset="0"/>
              </a:rPr>
              <a:t>)</a:t>
            </a:r>
          </a:p>
        </p:txBody>
      </p:sp>
      <p:cxnSp>
        <p:nvCxnSpPr>
          <p:cNvPr id="12" name="Connecteur droit 11">
            <a:extLst>
              <a:ext uri="{FF2B5EF4-FFF2-40B4-BE49-F238E27FC236}">
                <a16:creationId xmlns:a16="http://schemas.microsoft.com/office/drawing/2014/main" id="{5A476239-698A-4904-981F-562386A5D208}"/>
              </a:ext>
            </a:extLst>
          </p:cNvPr>
          <p:cNvCxnSpPr/>
          <p:nvPr/>
        </p:nvCxnSpPr>
        <p:spPr>
          <a:xfrm>
            <a:off x="8291907" y="2945537"/>
            <a:ext cx="330740" cy="0"/>
          </a:xfrm>
          <a:prstGeom prst="line">
            <a:avLst/>
          </a:prstGeom>
          <a:ln w="28575">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9D3B2B2-8BD8-4686-966F-45BE7467F50B}"/>
              </a:ext>
            </a:extLst>
          </p:cNvPr>
          <p:cNvCxnSpPr/>
          <p:nvPr/>
        </p:nvCxnSpPr>
        <p:spPr>
          <a:xfrm>
            <a:off x="8298388" y="3020113"/>
            <a:ext cx="330740" cy="0"/>
          </a:xfrm>
          <a:prstGeom prst="line">
            <a:avLst/>
          </a:prstGeom>
          <a:ln w="28575">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89DB6D11-B670-480E-9915-5EA1246C991C}"/>
              </a:ext>
            </a:extLst>
          </p:cNvPr>
          <p:cNvCxnSpPr>
            <a:cxnSpLocks/>
          </p:cNvCxnSpPr>
          <p:nvPr/>
        </p:nvCxnSpPr>
        <p:spPr>
          <a:xfrm flipV="1">
            <a:off x="8392419" y="2884025"/>
            <a:ext cx="123221" cy="224001"/>
          </a:xfrm>
          <a:prstGeom prst="line">
            <a:avLst/>
          </a:prstGeom>
          <a:ln w="28575">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FA5FCABD-3EF9-497B-946E-324E58A50E8E}"/>
              </a:ext>
            </a:extLst>
          </p:cNvPr>
          <p:cNvCxnSpPr/>
          <p:nvPr/>
        </p:nvCxnSpPr>
        <p:spPr>
          <a:xfrm>
            <a:off x="5856048" y="3007049"/>
            <a:ext cx="330740" cy="0"/>
          </a:xfrm>
          <a:prstGeom prst="line">
            <a:avLst/>
          </a:prstGeom>
          <a:ln w="28575">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8AE77694-3805-4E0B-872C-E8ED426A600E}"/>
              </a:ext>
            </a:extLst>
          </p:cNvPr>
          <p:cNvCxnSpPr/>
          <p:nvPr/>
        </p:nvCxnSpPr>
        <p:spPr>
          <a:xfrm>
            <a:off x="5862529" y="3081625"/>
            <a:ext cx="330740" cy="0"/>
          </a:xfrm>
          <a:prstGeom prst="line">
            <a:avLst/>
          </a:prstGeom>
          <a:ln w="28575">
            <a:solidFill>
              <a:srgbClr val="00909B"/>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542DB01-A41A-4DDA-913A-C1782B5DA254}"/>
              </a:ext>
            </a:extLst>
          </p:cNvPr>
          <p:cNvSpPr/>
          <p:nvPr/>
        </p:nvSpPr>
        <p:spPr>
          <a:xfrm>
            <a:off x="6349844" y="2548468"/>
            <a:ext cx="1726163" cy="1318275"/>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Partage avec l‘aide d’outils organisationnels, financiers et juridiques </a:t>
            </a:r>
          </a:p>
        </p:txBody>
      </p:sp>
    </p:spTree>
    <p:extLst>
      <p:ext uri="{BB962C8B-B14F-4D97-AF65-F5344CB8AC3E}">
        <p14:creationId xmlns:p14="http://schemas.microsoft.com/office/powerpoint/2010/main" val="1054484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3482633" y="183855"/>
            <a:ext cx="9042955" cy="523220"/>
          </a:xfrm>
          <a:prstGeom prst="rect">
            <a:avLst/>
          </a:prstGeom>
          <a:noFill/>
        </p:spPr>
        <p:txBody>
          <a:bodyPr wrap="square" rtlCol="0">
            <a:spAutoFit/>
          </a:bodyPr>
          <a:lstStyle/>
          <a:p>
            <a:r>
              <a:rPr lang="fr-FR" sz="2800" b="1" dirty="0">
                <a:solidFill>
                  <a:srgbClr val="00909B"/>
                </a:solidFill>
                <a:latin typeface="Barlow" panose="00000500000000000000" pitchFamily="2" charset="0"/>
              </a:rPr>
              <a:t>Présentation</a:t>
            </a:r>
            <a:r>
              <a:rPr lang="fr-FR" sz="2800" b="1" dirty="0">
                <a:solidFill>
                  <a:srgbClr val="00909B"/>
                </a:solidFill>
                <a:latin typeface="Bahnschrift Light SemiCondensed" panose="020B0502040204020203" pitchFamily="34" charset="0"/>
              </a:rPr>
              <a:t> – </a:t>
            </a:r>
            <a:r>
              <a:rPr lang="fr-FR" sz="2800" b="1" dirty="0">
                <a:solidFill>
                  <a:srgbClr val="00909B"/>
                </a:solidFill>
                <a:latin typeface="Barlow" panose="00000500000000000000" pitchFamily="2" charset="0"/>
              </a:rPr>
              <a:t>autopartage entre particuliers </a:t>
            </a:r>
          </a:p>
        </p:txBody>
      </p:sp>
      <p:sp>
        <p:nvSpPr>
          <p:cNvPr id="8" name="Rectangle 7">
            <a:extLst>
              <a:ext uri="{FF2B5EF4-FFF2-40B4-BE49-F238E27FC236}">
                <a16:creationId xmlns:a16="http://schemas.microsoft.com/office/drawing/2014/main" id="{84A41C77-B5D7-402E-A157-EA310D037710}"/>
              </a:ext>
            </a:extLst>
          </p:cNvPr>
          <p:cNvSpPr/>
          <p:nvPr/>
        </p:nvSpPr>
        <p:spPr>
          <a:xfrm>
            <a:off x="4127829" y="1078580"/>
            <a:ext cx="2981866" cy="338576"/>
          </a:xfrm>
          <a:prstGeom prst="rect">
            <a:avLst/>
          </a:prstGeom>
          <a:solidFill>
            <a:srgbClr val="078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Barlow" panose="00000500000000000000" pitchFamily="2" charset="0"/>
              </a:rPr>
              <a:t>Le coup de Pouce du Parc</a:t>
            </a:r>
          </a:p>
        </p:txBody>
      </p:sp>
      <p:sp>
        <p:nvSpPr>
          <p:cNvPr id="9" name="Rectangle 8">
            <a:extLst>
              <a:ext uri="{FF2B5EF4-FFF2-40B4-BE49-F238E27FC236}">
                <a16:creationId xmlns:a16="http://schemas.microsoft.com/office/drawing/2014/main" id="{95B9C081-8743-4D4B-9C28-0C327F5379F1}"/>
              </a:ext>
            </a:extLst>
          </p:cNvPr>
          <p:cNvSpPr/>
          <p:nvPr/>
        </p:nvSpPr>
        <p:spPr>
          <a:xfrm>
            <a:off x="3696029" y="2336349"/>
            <a:ext cx="1613090" cy="1238029"/>
          </a:xfrm>
          <a:prstGeom prst="rect">
            <a:avLst/>
          </a:prstGeom>
          <a:noFill/>
          <a:ln>
            <a:solidFill>
              <a:srgbClr val="078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Un travail de communication et de </a:t>
            </a:r>
            <a:r>
              <a:rPr lang="fr-FR" sz="1100" b="1"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mise en relation</a:t>
            </a:r>
            <a:r>
              <a:rPr lang="fr-FR" sz="1100"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 pour </a:t>
            </a:r>
            <a:r>
              <a:rPr lang="fr-FR" sz="1100" dirty="0" err="1">
                <a:solidFill>
                  <a:srgbClr val="000000"/>
                </a:solidFill>
                <a:effectLst/>
                <a:latin typeface="Barlow" panose="00000500000000000000" pitchFamily="2" charset="0"/>
                <a:ea typeface="Calibri" panose="020F0502020204030204" pitchFamily="34" charset="0"/>
                <a:cs typeface="Times New Roman" panose="02020603050405020304" pitchFamily="18" charset="0"/>
              </a:rPr>
              <a:t>ceux·celles</a:t>
            </a:r>
            <a:r>
              <a:rPr lang="fr-FR" sz="1100"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 qui souhaitent trouver un groupe d’autopartage</a:t>
            </a:r>
            <a:endParaRPr lang="fr-FR" sz="1100" dirty="0">
              <a:effectLst/>
              <a:latin typeface="Barlow"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 </a:t>
            </a:r>
            <a:endParaRPr lang="fr-FR" sz="1100" dirty="0">
              <a:effectLst/>
              <a:latin typeface="Barlow" panose="00000500000000000000" pitchFamily="2"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9315B3F2-6D33-4ADC-B053-8401FD73FC87}"/>
              </a:ext>
            </a:extLst>
          </p:cNvPr>
          <p:cNvSpPr/>
          <p:nvPr/>
        </p:nvSpPr>
        <p:spPr>
          <a:xfrm>
            <a:off x="3696029" y="4318020"/>
            <a:ext cx="1473200" cy="1575751"/>
          </a:xfrm>
          <a:prstGeom prst="rect">
            <a:avLst/>
          </a:prstGeom>
          <a:noFill/>
          <a:ln>
            <a:solidFill>
              <a:srgbClr val="078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Une</a:t>
            </a:r>
            <a:r>
              <a:rPr lang="fr-FR" sz="1100"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 </a:t>
            </a:r>
            <a:r>
              <a:rPr lang="fr-FR" sz="1100" b="1"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assurance adaptée</a:t>
            </a:r>
            <a:r>
              <a:rPr lang="fr-FR" sz="1100"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 à l’autopartage payée par la collectivité permettant au propriétaire du véhicule d’éviter un éventuel malus</a:t>
            </a:r>
            <a:endParaRPr lang="fr-FR" sz="1100" dirty="0">
              <a:effectLst/>
              <a:latin typeface="Barlow" panose="00000500000000000000" pitchFamily="2" charset="0"/>
              <a:ea typeface="Calibri" panose="020F0502020204030204" pitchFamily="34" charset="0"/>
              <a:cs typeface="Times New Roman" panose="02020603050405020304" pitchFamily="18" charset="0"/>
            </a:endParaRPr>
          </a:p>
          <a:p>
            <a:pPr algn="ctr">
              <a:lnSpc>
                <a:spcPct val="107000"/>
              </a:lnSpc>
              <a:spcAft>
                <a:spcPts val="800"/>
              </a:spcAft>
            </a:pPr>
            <a:r>
              <a:rPr lang="fr-FR" sz="1100" dirty="0">
                <a:effectLst/>
                <a:latin typeface="Barlow" panose="00000500000000000000" pitchFamily="2" charset="0"/>
                <a:ea typeface="Calibri" panose="020F0502020204030204" pitchFamily="34" charset="0"/>
                <a:cs typeface="Times New Roman" panose="02020603050405020304" pitchFamily="18" charset="0"/>
              </a:rPr>
              <a:t> </a:t>
            </a:r>
          </a:p>
        </p:txBody>
      </p:sp>
      <p:sp>
        <p:nvSpPr>
          <p:cNvPr id="12" name="Rectangle 11">
            <a:extLst>
              <a:ext uri="{FF2B5EF4-FFF2-40B4-BE49-F238E27FC236}">
                <a16:creationId xmlns:a16="http://schemas.microsoft.com/office/drawing/2014/main" id="{8C8AEBB5-AF13-4355-9697-17748B84D2A0}"/>
              </a:ext>
            </a:extLst>
          </p:cNvPr>
          <p:cNvSpPr/>
          <p:nvPr/>
        </p:nvSpPr>
        <p:spPr>
          <a:xfrm>
            <a:off x="5570376" y="2346077"/>
            <a:ext cx="1940719" cy="1228301"/>
          </a:xfrm>
          <a:prstGeom prst="rect">
            <a:avLst/>
          </a:prstGeom>
          <a:noFill/>
          <a:ln>
            <a:solidFill>
              <a:srgbClr val="078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Une aide technique pour la mise en place</a:t>
            </a:r>
            <a:r>
              <a:rPr lang="fr-FR" sz="1100"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 et le fonctionnement : barème kilométrique, contrat d’autopartage, organisation pratique, agenda partagé </a:t>
            </a:r>
            <a:r>
              <a:rPr lang="fr-FR" sz="1100" dirty="0" err="1">
                <a:solidFill>
                  <a:srgbClr val="000000"/>
                </a:solidFill>
                <a:effectLst/>
                <a:latin typeface="Barlow" panose="00000500000000000000" pitchFamily="2" charset="0"/>
                <a:ea typeface="Calibri" panose="020F0502020204030204" pitchFamily="34" charset="0"/>
                <a:cs typeface="Times New Roman" panose="02020603050405020304" pitchFamily="18" charset="0"/>
              </a:rPr>
              <a:t>etc</a:t>
            </a:r>
            <a:r>
              <a:rPr lang="fr-FR" sz="1100"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 </a:t>
            </a:r>
            <a:endParaRPr lang="fr-FR" sz="1100" dirty="0">
              <a:effectLst/>
              <a:latin typeface="Barlow" panose="00000500000000000000" pitchFamily="2" charset="0"/>
              <a:ea typeface="Calibri" panose="020F0502020204030204" pitchFamily="34" charset="0"/>
              <a:cs typeface="Times New Roman" panose="02020603050405020304" pitchFamily="18" charset="0"/>
            </a:endParaRPr>
          </a:p>
          <a:p>
            <a:pPr algn="ctr">
              <a:lnSpc>
                <a:spcPct val="107000"/>
              </a:lnSpc>
              <a:spcAft>
                <a:spcPts val="800"/>
              </a:spcAft>
            </a:pPr>
            <a:r>
              <a:rPr lang="fr-FR" sz="1100" dirty="0">
                <a:effectLst/>
                <a:latin typeface="Barlow" panose="00000500000000000000" pitchFamily="2" charset="0"/>
                <a:ea typeface="Calibri" panose="020F0502020204030204" pitchFamily="34" charset="0"/>
                <a:cs typeface="Times New Roman" panose="02020603050405020304" pitchFamily="18" charset="0"/>
              </a:rPr>
              <a:t> </a:t>
            </a:r>
          </a:p>
        </p:txBody>
      </p:sp>
      <p:sp>
        <p:nvSpPr>
          <p:cNvPr id="13" name="Rectangle 12">
            <a:extLst>
              <a:ext uri="{FF2B5EF4-FFF2-40B4-BE49-F238E27FC236}">
                <a16:creationId xmlns:a16="http://schemas.microsoft.com/office/drawing/2014/main" id="{8989A381-BAD6-4307-AEC4-27E6272DDCCF}"/>
              </a:ext>
            </a:extLst>
          </p:cNvPr>
          <p:cNvSpPr/>
          <p:nvPr/>
        </p:nvSpPr>
        <p:spPr>
          <a:xfrm>
            <a:off x="5648249" y="4318020"/>
            <a:ext cx="1862846" cy="1228301"/>
          </a:xfrm>
          <a:prstGeom prst="rect">
            <a:avLst/>
          </a:prstGeom>
          <a:noFill/>
          <a:ln>
            <a:solidFill>
              <a:srgbClr val="078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Un accompagnement avant et pendant</a:t>
            </a:r>
            <a:r>
              <a:rPr lang="fr-FR" sz="1100" dirty="0">
                <a:solidFill>
                  <a:srgbClr val="000000"/>
                </a:solidFill>
                <a:effectLst/>
                <a:latin typeface="Barlow" panose="00000500000000000000" pitchFamily="2" charset="0"/>
                <a:ea typeface="Calibri" panose="020F0502020204030204" pitchFamily="34" charset="0"/>
                <a:cs typeface="Times New Roman" panose="02020603050405020304" pitchFamily="18" charset="0"/>
              </a:rPr>
              <a:t> la durée de l’autopartage : points réguliers, conseils personnalisés, aide à la résolution des problèmes</a:t>
            </a:r>
            <a:endParaRPr lang="fr-FR" sz="1100" dirty="0">
              <a:effectLst/>
              <a:latin typeface="Barlow" panose="00000500000000000000" pitchFamily="2" charset="0"/>
              <a:ea typeface="Calibri" panose="020F0502020204030204" pitchFamily="34" charset="0"/>
              <a:cs typeface="Times New Roman" panose="02020603050405020304" pitchFamily="18" charset="0"/>
            </a:endParaRPr>
          </a:p>
          <a:p>
            <a:pPr algn="ctr">
              <a:lnSpc>
                <a:spcPct val="107000"/>
              </a:lnSpc>
              <a:spcAft>
                <a:spcPts val="800"/>
              </a:spcAft>
            </a:pPr>
            <a:r>
              <a:rPr lang="fr-FR" sz="1100" dirty="0">
                <a:effectLst/>
                <a:latin typeface="Barlow" panose="00000500000000000000" pitchFamily="2" charset="0"/>
                <a:ea typeface="Calibri" panose="020F0502020204030204" pitchFamily="34" charset="0"/>
                <a:cs typeface="Times New Roman" panose="02020603050405020304" pitchFamily="18" charset="0"/>
              </a:rPr>
              <a:t> </a:t>
            </a:r>
          </a:p>
        </p:txBody>
      </p:sp>
      <p:pic>
        <p:nvPicPr>
          <p:cNvPr id="14" name="Graphique 8" descr="Euro">
            <a:extLst>
              <a:ext uri="{FF2B5EF4-FFF2-40B4-BE49-F238E27FC236}">
                <a16:creationId xmlns:a16="http://schemas.microsoft.com/office/drawing/2014/main" id="{13F99FAD-7E36-4206-83CF-8DCB9FA70298}"/>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04029" y="3651611"/>
            <a:ext cx="533400" cy="533400"/>
          </a:xfrm>
          <a:prstGeom prst="rect">
            <a:avLst/>
          </a:prstGeom>
        </p:spPr>
      </p:pic>
      <p:pic>
        <p:nvPicPr>
          <p:cNvPr id="15" name="Graphique 9" descr="Clé à molette">
            <a:extLst>
              <a:ext uri="{FF2B5EF4-FFF2-40B4-BE49-F238E27FC236}">
                <a16:creationId xmlns:a16="http://schemas.microsoft.com/office/drawing/2014/main" id="{3DCCE60A-2554-4116-A264-61B9BE490ABE}"/>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95712" y="1657686"/>
            <a:ext cx="558800" cy="558800"/>
          </a:xfrm>
          <a:prstGeom prst="rect">
            <a:avLst/>
          </a:prstGeom>
        </p:spPr>
      </p:pic>
      <p:pic>
        <p:nvPicPr>
          <p:cNvPr id="16" name="Graphique 11" descr="Questions">
            <a:extLst>
              <a:ext uri="{FF2B5EF4-FFF2-40B4-BE49-F238E27FC236}">
                <a16:creationId xmlns:a16="http://schemas.microsoft.com/office/drawing/2014/main" id="{76E7D92B-1147-43A6-B3AD-77DA9632E90F}"/>
              </a:ext>
            </a:extLst>
          </p:cNvPr>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71912" y="3677011"/>
            <a:ext cx="482600" cy="482600"/>
          </a:xfrm>
          <a:prstGeom prst="rect">
            <a:avLst/>
          </a:prstGeom>
        </p:spPr>
      </p:pic>
      <p:pic>
        <p:nvPicPr>
          <p:cNvPr id="17" name="Graphique 12" descr="Réunion">
            <a:extLst>
              <a:ext uri="{FF2B5EF4-FFF2-40B4-BE49-F238E27FC236}">
                <a16:creationId xmlns:a16="http://schemas.microsoft.com/office/drawing/2014/main" id="{32FF0E7C-9F56-4B17-B547-A86C0E2CF8EF}"/>
              </a:ext>
            </a:extLst>
          </p:cNvPr>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27829" y="1660245"/>
            <a:ext cx="609600" cy="609600"/>
          </a:xfrm>
          <a:prstGeom prst="rect">
            <a:avLst/>
          </a:prstGeom>
        </p:spPr>
      </p:pic>
      <p:sp>
        <p:nvSpPr>
          <p:cNvPr id="2" name="ZoneTexte 1">
            <a:extLst>
              <a:ext uri="{FF2B5EF4-FFF2-40B4-BE49-F238E27FC236}">
                <a16:creationId xmlns:a16="http://schemas.microsoft.com/office/drawing/2014/main" id="{C0D07153-6DF5-47C9-9CD9-C7733CAEE174}"/>
              </a:ext>
            </a:extLst>
          </p:cNvPr>
          <p:cNvSpPr txBox="1"/>
          <p:nvPr/>
        </p:nvSpPr>
        <p:spPr>
          <a:xfrm>
            <a:off x="8299672" y="2346077"/>
            <a:ext cx="3279617" cy="1169551"/>
          </a:xfrm>
          <a:prstGeom prst="rect">
            <a:avLst/>
          </a:prstGeom>
          <a:noFill/>
        </p:spPr>
        <p:txBody>
          <a:bodyPr wrap="square" rtlCol="0">
            <a:spAutoFit/>
          </a:bodyPr>
          <a:lstStyle/>
          <a:p>
            <a:r>
              <a:rPr lang="fr-FR" sz="1400" dirty="0">
                <a:latin typeface="Barlow" panose="00000500000000000000" pitchFamily="2" charset="0"/>
              </a:rPr>
              <a:t>Exemple barème kilométrique: </a:t>
            </a:r>
          </a:p>
          <a:p>
            <a:r>
              <a:rPr lang="fr-FR" sz="1400" dirty="0">
                <a:latin typeface="Barlow" panose="00000500000000000000" pitchFamily="2" charset="0"/>
              </a:rPr>
              <a:t>0,35 à 0,41</a:t>
            </a:r>
            <a:endParaRPr lang="fr-FR" sz="1400" b="1" dirty="0">
              <a:latin typeface="Barlow" panose="00000500000000000000" pitchFamily="2" charset="0"/>
            </a:endParaRPr>
          </a:p>
          <a:p>
            <a:r>
              <a:rPr lang="fr-FR" sz="1400" b="1" dirty="0">
                <a:latin typeface="Barlow" panose="00000500000000000000" pitchFamily="2" charset="0"/>
              </a:rPr>
              <a:t>Coûts A/R Sarcenas – Grenoble  = 30*0,38= </a:t>
            </a:r>
            <a:r>
              <a:rPr lang="fr-FR" sz="1400" b="1" dirty="0">
                <a:solidFill>
                  <a:srgbClr val="00909B"/>
                </a:solidFill>
                <a:latin typeface="Barlow" panose="00000500000000000000" pitchFamily="2" charset="0"/>
              </a:rPr>
              <a:t>11,40€</a:t>
            </a:r>
          </a:p>
          <a:p>
            <a:endParaRPr lang="fr-FR" sz="1400" dirty="0">
              <a:latin typeface="Barlow" panose="00000500000000000000" pitchFamily="2" charset="0"/>
            </a:endParaRPr>
          </a:p>
        </p:txBody>
      </p:sp>
      <p:sp>
        <p:nvSpPr>
          <p:cNvPr id="18" name="ZoneTexte 17">
            <a:extLst>
              <a:ext uri="{FF2B5EF4-FFF2-40B4-BE49-F238E27FC236}">
                <a16:creationId xmlns:a16="http://schemas.microsoft.com/office/drawing/2014/main" id="{AF8FF3BC-A31D-4A26-9C62-E9D05B082635}"/>
              </a:ext>
            </a:extLst>
          </p:cNvPr>
          <p:cNvSpPr txBox="1"/>
          <p:nvPr/>
        </p:nvSpPr>
        <p:spPr>
          <a:xfrm>
            <a:off x="8588921" y="4318020"/>
            <a:ext cx="2355887" cy="1169551"/>
          </a:xfrm>
          <a:prstGeom prst="rect">
            <a:avLst/>
          </a:prstGeom>
          <a:noFill/>
          <a:ln>
            <a:solidFill>
              <a:srgbClr val="00909B"/>
            </a:solidFill>
          </a:ln>
        </p:spPr>
        <p:txBody>
          <a:bodyPr wrap="square" rtlCol="0">
            <a:spAutoFit/>
          </a:bodyPr>
          <a:lstStyle/>
          <a:p>
            <a:r>
              <a:rPr lang="fr-FR" sz="1400" dirty="0">
                <a:solidFill>
                  <a:srgbClr val="00909B"/>
                </a:solidFill>
                <a:latin typeface="Barlow" panose="00000500000000000000" pitchFamily="2" charset="0"/>
              </a:rPr>
              <a:t>Documents annexes:</a:t>
            </a:r>
          </a:p>
          <a:p>
            <a:pPr marL="285750" indent="-285750">
              <a:buFontTx/>
              <a:buChar char="-"/>
            </a:pPr>
            <a:r>
              <a:rPr lang="fr-FR" sz="1400" dirty="0">
                <a:solidFill>
                  <a:srgbClr val="00909B"/>
                </a:solidFill>
                <a:latin typeface="Barlow" panose="00000500000000000000" pitchFamily="2" charset="0"/>
              </a:rPr>
              <a:t>Contrat d’autopartage</a:t>
            </a:r>
          </a:p>
          <a:p>
            <a:pPr marL="285750" indent="-285750">
              <a:buFontTx/>
              <a:buChar char="-"/>
            </a:pPr>
            <a:r>
              <a:rPr lang="fr-FR" sz="1400" dirty="0">
                <a:solidFill>
                  <a:srgbClr val="00909B"/>
                </a:solidFill>
                <a:latin typeface="Barlow" panose="00000500000000000000" pitchFamily="2" charset="0"/>
              </a:rPr>
              <a:t>Carnet de bord</a:t>
            </a:r>
          </a:p>
          <a:p>
            <a:pPr marL="285750" indent="-285750">
              <a:buFontTx/>
              <a:buChar char="-"/>
            </a:pPr>
            <a:r>
              <a:rPr lang="fr-FR" sz="1400" dirty="0">
                <a:solidFill>
                  <a:srgbClr val="00909B"/>
                </a:solidFill>
                <a:latin typeface="Barlow" panose="00000500000000000000" pitchFamily="2" charset="0"/>
              </a:rPr>
              <a:t>Synthèse de l’assurance autopartage </a:t>
            </a:r>
          </a:p>
        </p:txBody>
      </p:sp>
    </p:spTree>
    <p:extLst>
      <p:ext uri="{BB962C8B-B14F-4D97-AF65-F5344CB8AC3E}">
        <p14:creationId xmlns:p14="http://schemas.microsoft.com/office/powerpoint/2010/main" val="2366514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677EED4-FE37-F4EF-85AD-A3F817611295}"/>
              </a:ext>
            </a:extLst>
          </p:cNvPr>
          <p:cNvSpPr txBox="1"/>
          <p:nvPr/>
        </p:nvSpPr>
        <p:spPr>
          <a:xfrm>
            <a:off x="426099" y="146988"/>
            <a:ext cx="9042955" cy="523220"/>
          </a:xfrm>
          <a:prstGeom prst="rect">
            <a:avLst/>
          </a:prstGeom>
          <a:noFill/>
        </p:spPr>
        <p:txBody>
          <a:bodyPr wrap="square" rtlCol="0">
            <a:spAutoFit/>
          </a:bodyPr>
          <a:lstStyle/>
          <a:p>
            <a:r>
              <a:rPr lang="fr-FR" sz="2800" b="1" dirty="0">
                <a:solidFill>
                  <a:srgbClr val="00909B"/>
                </a:solidFill>
                <a:latin typeface="Barlow" panose="00000500000000000000" pitchFamily="2" charset="0"/>
              </a:rPr>
              <a:t>Présentation</a:t>
            </a:r>
            <a:r>
              <a:rPr lang="fr-FR" sz="2800" b="1" dirty="0">
                <a:solidFill>
                  <a:srgbClr val="00909B"/>
                </a:solidFill>
                <a:latin typeface="Bahnschrift Light SemiCondensed" panose="020B0502040204020203" pitchFamily="34" charset="0"/>
              </a:rPr>
              <a:t> – </a:t>
            </a:r>
            <a:r>
              <a:rPr lang="fr-FR" sz="2800" b="1" dirty="0">
                <a:solidFill>
                  <a:srgbClr val="00909B"/>
                </a:solidFill>
                <a:latin typeface="Barlow" panose="00000500000000000000" pitchFamily="2" charset="0"/>
              </a:rPr>
              <a:t>autopartage entre particuliers </a:t>
            </a:r>
          </a:p>
        </p:txBody>
      </p:sp>
      <p:sp>
        <p:nvSpPr>
          <p:cNvPr id="4" name="Rectangle 3">
            <a:extLst>
              <a:ext uri="{FF2B5EF4-FFF2-40B4-BE49-F238E27FC236}">
                <a16:creationId xmlns:a16="http://schemas.microsoft.com/office/drawing/2014/main" id="{B0D2DE1E-7E20-D999-DE6E-C00739EDD993}"/>
              </a:ext>
            </a:extLst>
          </p:cNvPr>
          <p:cNvSpPr/>
          <p:nvPr/>
        </p:nvSpPr>
        <p:spPr>
          <a:xfrm>
            <a:off x="426099" y="921749"/>
            <a:ext cx="2981866" cy="338576"/>
          </a:xfrm>
          <a:prstGeom prst="rect">
            <a:avLst/>
          </a:prstGeom>
          <a:solidFill>
            <a:srgbClr val="078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Barlow" panose="00000500000000000000" pitchFamily="2" charset="0"/>
              </a:rPr>
              <a:t>Zoom sur l’assurance</a:t>
            </a:r>
          </a:p>
        </p:txBody>
      </p:sp>
      <p:sp>
        <p:nvSpPr>
          <p:cNvPr id="5" name="Rectangle 4">
            <a:extLst>
              <a:ext uri="{FF2B5EF4-FFF2-40B4-BE49-F238E27FC236}">
                <a16:creationId xmlns:a16="http://schemas.microsoft.com/office/drawing/2014/main" id="{414B27FE-CFDF-DF8E-217D-FDEB3351E1D9}"/>
              </a:ext>
            </a:extLst>
          </p:cNvPr>
          <p:cNvSpPr/>
          <p:nvPr/>
        </p:nvSpPr>
        <p:spPr>
          <a:xfrm>
            <a:off x="2935904" y="1451807"/>
            <a:ext cx="1256522" cy="443965"/>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Groupama</a:t>
            </a:r>
          </a:p>
        </p:txBody>
      </p:sp>
      <p:sp>
        <p:nvSpPr>
          <p:cNvPr id="7" name="Rectangle 6">
            <a:extLst>
              <a:ext uri="{FF2B5EF4-FFF2-40B4-BE49-F238E27FC236}">
                <a16:creationId xmlns:a16="http://schemas.microsoft.com/office/drawing/2014/main" id="{825AE8A3-25D3-7098-A894-1F45D057FE4E}"/>
              </a:ext>
            </a:extLst>
          </p:cNvPr>
          <p:cNvSpPr/>
          <p:nvPr/>
        </p:nvSpPr>
        <p:spPr>
          <a:xfrm>
            <a:off x="2942255" y="2006082"/>
            <a:ext cx="1256522" cy="443965"/>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PNR Chartreuse</a:t>
            </a:r>
          </a:p>
        </p:txBody>
      </p:sp>
      <p:sp>
        <p:nvSpPr>
          <p:cNvPr id="10" name="Rectangle 9">
            <a:extLst>
              <a:ext uri="{FF2B5EF4-FFF2-40B4-BE49-F238E27FC236}">
                <a16:creationId xmlns:a16="http://schemas.microsoft.com/office/drawing/2014/main" id="{1716FCB2-BAAB-B39A-E7F6-427D19E5FC67}"/>
              </a:ext>
            </a:extLst>
          </p:cNvPr>
          <p:cNvSpPr/>
          <p:nvPr/>
        </p:nvSpPr>
        <p:spPr>
          <a:xfrm>
            <a:off x="2895599" y="2611810"/>
            <a:ext cx="1377819" cy="443965"/>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Groupe d’autopartage</a:t>
            </a:r>
          </a:p>
        </p:txBody>
      </p:sp>
      <p:cxnSp>
        <p:nvCxnSpPr>
          <p:cNvPr id="11" name="Connecteur : en arc 10">
            <a:extLst>
              <a:ext uri="{FF2B5EF4-FFF2-40B4-BE49-F238E27FC236}">
                <a16:creationId xmlns:a16="http://schemas.microsoft.com/office/drawing/2014/main" id="{2DDB98AB-0B87-7B37-ACBB-DF9C05AA51AE}"/>
              </a:ext>
            </a:extLst>
          </p:cNvPr>
          <p:cNvCxnSpPr>
            <a:cxnSpLocks/>
          </p:cNvCxnSpPr>
          <p:nvPr/>
        </p:nvCxnSpPr>
        <p:spPr>
          <a:xfrm rot="10800000" flipV="1">
            <a:off x="1512298" y="2777806"/>
            <a:ext cx="1373971" cy="1383643"/>
          </a:xfrm>
          <a:prstGeom prst="curvedConnector2">
            <a:avLst/>
          </a:prstGeom>
          <a:ln>
            <a:solidFill>
              <a:srgbClr val="00909B"/>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 en arc 11">
            <a:extLst>
              <a:ext uri="{FF2B5EF4-FFF2-40B4-BE49-F238E27FC236}">
                <a16:creationId xmlns:a16="http://schemas.microsoft.com/office/drawing/2014/main" id="{82F1EF83-60C2-AD61-D6C9-280131D1B637}"/>
              </a:ext>
            </a:extLst>
          </p:cNvPr>
          <p:cNvCxnSpPr/>
          <p:nvPr/>
        </p:nvCxnSpPr>
        <p:spPr>
          <a:xfrm rot="5400000">
            <a:off x="3011328" y="3602263"/>
            <a:ext cx="1105675" cy="12700"/>
          </a:xfrm>
          <a:prstGeom prst="curvedConnector3">
            <a:avLst/>
          </a:prstGeom>
          <a:ln>
            <a:solidFill>
              <a:srgbClr val="00909B"/>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rc 12">
            <a:extLst>
              <a:ext uri="{FF2B5EF4-FFF2-40B4-BE49-F238E27FC236}">
                <a16:creationId xmlns:a16="http://schemas.microsoft.com/office/drawing/2014/main" id="{6D37F2F5-5521-0BDB-53F1-6421FF120429}"/>
              </a:ext>
            </a:extLst>
          </p:cNvPr>
          <p:cNvCxnSpPr>
            <a:cxnSpLocks/>
          </p:cNvCxnSpPr>
          <p:nvPr/>
        </p:nvCxnSpPr>
        <p:spPr>
          <a:xfrm rot="10800000" flipH="1" flipV="1">
            <a:off x="4282748" y="2777806"/>
            <a:ext cx="1427587" cy="1427588"/>
          </a:xfrm>
          <a:prstGeom prst="curvedConnector2">
            <a:avLst/>
          </a:prstGeom>
          <a:ln>
            <a:solidFill>
              <a:srgbClr val="00909B"/>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CA158EA-EBEE-B4A3-A307-A7D3EB13A6D1}"/>
              </a:ext>
            </a:extLst>
          </p:cNvPr>
          <p:cNvSpPr/>
          <p:nvPr/>
        </p:nvSpPr>
        <p:spPr>
          <a:xfrm>
            <a:off x="884036" y="4292926"/>
            <a:ext cx="1256522" cy="766329"/>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Accident responsable propriétaire</a:t>
            </a:r>
          </a:p>
        </p:txBody>
      </p:sp>
      <p:sp>
        <p:nvSpPr>
          <p:cNvPr id="15" name="Rectangle 14">
            <a:extLst>
              <a:ext uri="{FF2B5EF4-FFF2-40B4-BE49-F238E27FC236}">
                <a16:creationId xmlns:a16="http://schemas.microsoft.com/office/drawing/2014/main" id="{01269B35-D2F9-8BE4-6D5B-3276E80FEC28}"/>
              </a:ext>
            </a:extLst>
          </p:cNvPr>
          <p:cNvSpPr/>
          <p:nvPr/>
        </p:nvSpPr>
        <p:spPr>
          <a:xfrm>
            <a:off x="2908776" y="4292926"/>
            <a:ext cx="1427587" cy="766329"/>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Accident non responsable emprunteur</a:t>
            </a:r>
          </a:p>
        </p:txBody>
      </p:sp>
      <p:sp>
        <p:nvSpPr>
          <p:cNvPr id="16" name="Rectangle 15">
            <a:extLst>
              <a:ext uri="{FF2B5EF4-FFF2-40B4-BE49-F238E27FC236}">
                <a16:creationId xmlns:a16="http://schemas.microsoft.com/office/drawing/2014/main" id="{ABDC5BA0-C0BA-70E0-E06D-80837831F0F3}"/>
              </a:ext>
            </a:extLst>
          </p:cNvPr>
          <p:cNvSpPr/>
          <p:nvPr/>
        </p:nvSpPr>
        <p:spPr>
          <a:xfrm>
            <a:off x="5005868" y="4315542"/>
            <a:ext cx="1427587" cy="766329"/>
          </a:xfrm>
          <a:prstGeom prst="rect">
            <a:avLst/>
          </a:prstGeom>
          <a:no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ysClr val="windowText" lastClr="000000"/>
                </a:solidFill>
                <a:latin typeface="Barlow" panose="00000500000000000000" pitchFamily="2" charset="0"/>
              </a:rPr>
              <a:t>Accident  responsable emprunteur</a:t>
            </a:r>
          </a:p>
        </p:txBody>
      </p:sp>
      <p:cxnSp>
        <p:nvCxnSpPr>
          <p:cNvPr id="17" name="Connecteur : en arc 16">
            <a:extLst>
              <a:ext uri="{FF2B5EF4-FFF2-40B4-BE49-F238E27FC236}">
                <a16:creationId xmlns:a16="http://schemas.microsoft.com/office/drawing/2014/main" id="{2E021573-82EC-6BC4-2679-AF8DE40EF5A8}"/>
              </a:ext>
            </a:extLst>
          </p:cNvPr>
          <p:cNvCxnSpPr>
            <a:cxnSpLocks/>
          </p:cNvCxnSpPr>
          <p:nvPr/>
        </p:nvCxnSpPr>
        <p:spPr>
          <a:xfrm rot="5400000">
            <a:off x="1308970" y="5270376"/>
            <a:ext cx="427148" cy="4906"/>
          </a:xfrm>
          <a:prstGeom prst="curvedConnector3">
            <a:avLst/>
          </a:prstGeom>
          <a:ln>
            <a:solidFill>
              <a:srgbClr val="00909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 en arc 17">
            <a:extLst>
              <a:ext uri="{FF2B5EF4-FFF2-40B4-BE49-F238E27FC236}">
                <a16:creationId xmlns:a16="http://schemas.microsoft.com/office/drawing/2014/main" id="{1226983B-4841-1189-48A2-6CA5A6E49D4E}"/>
              </a:ext>
            </a:extLst>
          </p:cNvPr>
          <p:cNvCxnSpPr>
            <a:cxnSpLocks/>
          </p:cNvCxnSpPr>
          <p:nvPr/>
        </p:nvCxnSpPr>
        <p:spPr>
          <a:xfrm rot="5400000">
            <a:off x="3356286" y="5264999"/>
            <a:ext cx="427148" cy="4906"/>
          </a:xfrm>
          <a:prstGeom prst="curvedConnector3">
            <a:avLst/>
          </a:prstGeom>
          <a:ln>
            <a:solidFill>
              <a:srgbClr val="00909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 en arc 18">
            <a:extLst>
              <a:ext uri="{FF2B5EF4-FFF2-40B4-BE49-F238E27FC236}">
                <a16:creationId xmlns:a16="http://schemas.microsoft.com/office/drawing/2014/main" id="{2FA0FFBF-25D0-B1FC-743D-A2697ED0A9B6}"/>
              </a:ext>
            </a:extLst>
          </p:cNvPr>
          <p:cNvCxnSpPr>
            <a:cxnSpLocks/>
          </p:cNvCxnSpPr>
          <p:nvPr/>
        </p:nvCxnSpPr>
        <p:spPr>
          <a:xfrm rot="5400000">
            <a:off x="5508540" y="5274330"/>
            <a:ext cx="427148" cy="4906"/>
          </a:xfrm>
          <a:prstGeom prst="curvedConnector3">
            <a:avLst/>
          </a:prstGeom>
          <a:ln>
            <a:solidFill>
              <a:srgbClr val="00909B"/>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A589FB8-B904-323A-5DED-7A015AE8736D}"/>
              </a:ext>
            </a:extLst>
          </p:cNvPr>
          <p:cNvSpPr/>
          <p:nvPr/>
        </p:nvSpPr>
        <p:spPr>
          <a:xfrm>
            <a:off x="884036" y="5662059"/>
            <a:ext cx="1256522" cy="766329"/>
          </a:xfrm>
          <a:prstGeom prst="rect">
            <a:avLst/>
          </a:prstGeom>
          <a:solidFill>
            <a:srgbClr val="00909B"/>
          </a:solid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bg1">
                    <a:lumMod val="95000"/>
                  </a:schemeClr>
                </a:solidFill>
                <a:latin typeface="Barlow" panose="00000500000000000000" pitchFamily="2" charset="0"/>
              </a:rPr>
              <a:t>Assurance propriétaire</a:t>
            </a:r>
          </a:p>
        </p:txBody>
      </p:sp>
      <p:sp>
        <p:nvSpPr>
          <p:cNvPr id="21" name="Rectangle 20">
            <a:extLst>
              <a:ext uri="{FF2B5EF4-FFF2-40B4-BE49-F238E27FC236}">
                <a16:creationId xmlns:a16="http://schemas.microsoft.com/office/drawing/2014/main" id="{EBAF4E68-A751-0E23-672F-11654B00967A}"/>
              </a:ext>
            </a:extLst>
          </p:cNvPr>
          <p:cNvSpPr/>
          <p:nvPr/>
        </p:nvSpPr>
        <p:spPr>
          <a:xfrm>
            <a:off x="2929554" y="5662058"/>
            <a:ext cx="1256522" cy="766329"/>
          </a:xfrm>
          <a:prstGeom prst="rect">
            <a:avLst/>
          </a:prstGeom>
          <a:solidFill>
            <a:srgbClr val="00909B"/>
          </a:solid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bg1">
                    <a:lumMod val="95000"/>
                  </a:schemeClr>
                </a:solidFill>
                <a:latin typeface="Barlow" panose="00000500000000000000" pitchFamily="2" charset="0"/>
              </a:rPr>
              <a:t>Assurance du tiers</a:t>
            </a:r>
          </a:p>
        </p:txBody>
      </p:sp>
      <p:sp>
        <p:nvSpPr>
          <p:cNvPr id="22" name="Rectangle 21">
            <a:extLst>
              <a:ext uri="{FF2B5EF4-FFF2-40B4-BE49-F238E27FC236}">
                <a16:creationId xmlns:a16="http://schemas.microsoft.com/office/drawing/2014/main" id="{1C8DCCF2-D86F-8CCA-C234-DC46FA64AA9F}"/>
              </a:ext>
            </a:extLst>
          </p:cNvPr>
          <p:cNvSpPr/>
          <p:nvPr/>
        </p:nvSpPr>
        <p:spPr>
          <a:xfrm>
            <a:off x="5167371" y="5662058"/>
            <a:ext cx="1256522" cy="766329"/>
          </a:xfrm>
          <a:prstGeom prst="rect">
            <a:avLst/>
          </a:prstGeom>
          <a:solidFill>
            <a:srgbClr val="00909B"/>
          </a:solid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bg1">
                    <a:lumMod val="95000"/>
                  </a:schemeClr>
                </a:solidFill>
                <a:latin typeface="Barlow" panose="00000500000000000000" pitchFamily="2" charset="0"/>
              </a:rPr>
              <a:t>Assurance autopartage</a:t>
            </a:r>
          </a:p>
        </p:txBody>
      </p:sp>
      <p:cxnSp>
        <p:nvCxnSpPr>
          <p:cNvPr id="24" name="Connecteur : en arc 23">
            <a:extLst>
              <a:ext uri="{FF2B5EF4-FFF2-40B4-BE49-F238E27FC236}">
                <a16:creationId xmlns:a16="http://schemas.microsoft.com/office/drawing/2014/main" id="{66B1E1E1-CB86-C33D-61FA-F439ACF32857}"/>
              </a:ext>
            </a:extLst>
          </p:cNvPr>
          <p:cNvCxnSpPr/>
          <p:nvPr/>
        </p:nvCxnSpPr>
        <p:spPr>
          <a:xfrm flipV="1">
            <a:off x="6433455" y="4030824"/>
            <a:ext cx="2048072" cy="1866123"/>
          </a:xfrm>
          <a:prstGeom prst="curvedConnector3">
            <a:avLst/>
          </a:prstGeom>
          <a:ln>
            <a:solidFill>
              <a:srgbClr val="00909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54196F8C-5BB2-F301-135D-D69C27F05B71}"/>
              </a:ext>
            </a:extLst>
          </p:cNvPr>
          <p:cNvCxnSpPr>
            <a:cxnSpLocks/>
            <a:stCxn id="22" idx="3"/>
          </p:cNvCxnSpPr>
          <p:nvPr/>
        </p:nvCxnSpPr>
        <p:spPr>
          <a:xfrm>
            <a:off x="6423893" y="6045223"/>
            <a:ext cx="2057634" cy="0"/>
          </a:xfrm>
          <a:prstGeom prst="straightConnector1">
            <a:avLst/>
          </a:prstGeom>
          <a:ln>
            <a:solidFill>
              <a:srgbClr val="00909B"/>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DE7DD1A-1147-BFEB-24CF-DC8CE1AB9927}"/>
              </a:ext>
            </a:extLst>
          </p:cNvPr>
          <p:cNvSpPr/>
          <p:nvPr/>
        </p:nvSpPr>
        <p:spPr>
          <a:xfrm>
            <a:off x="8526434" y="3624233"/>
            <a:ext cx="3356654" cy="1712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1500" dirty="0">
              <a:solidFill>
                <a:sysClr val="windowText" lastClr="000000"/>
              </a:solidFill>
              <a:latin typeface="Barlow" panose="00000500000000000000" pitchFamily="2" charset="0"/>
            </a:endParaRPr>
          </a:p>
          <a:p>
            <a:pPr algn="just"/>
            <a:r>
              <a:rPr lang="fr-FR" sz="1500" dirty="0">
                <a:solidFill>
                  <a:sysClr val="windowText" lastClr="000000"/>
                </a:solidFill>
                <a:latin typeface="Barlow" panose="00000500000000000000" pitchFamily="2" charset="0"/>
              </a:rPr>
              <a:t>Accident sérieux, l’emprunteur </a:t>
            </a:r>
          </a:p>
          <a:p>
            <a:pPr marL="285750" indent="-285750" algn="just">
              <a:buFontTx/>
              <a:buChar char="-"/>
            </a:pPr>
            <a:r>
              <a:rPr lang="fr-FR" sz="1500" dirty="0">
                <a:solidFill>
                  <a:sysClr val="windowText" lastClr="000000"/>
                </a:solidFill>
                <a:latin typeface="Barlow" panose="00000500000000000000" pitchFamily="2" charset="0"/>
              </a:rPr>
              <a:t>Paie la franchise</a:t>
            </a:r>
          </a:p>
          <a:p>
            <a:pPr marL="285750" indent="-285750" algn="just">
              <a:buFontTx/>
              <a:buChar char="-"/>
            </a:pPr>
            <a:r>
              <a:rPr lang="fr-FR" sz="1500" dirty="0">
                <a:solidFill>
                  <a:sysClr val="windowText" lastClr="000000"/>
                </a:solidFill>
                <a:latin typeface="Barlow" panose="00000500000000000000" pitchFamily="2" charset="0"/>
              </a:rPr>
              <a:t>Gère les réparations</a:t>
            </a:r>
          </a:p>
          <a:p>
            <a:pPr marL="285750" indent="-285750" algn="just">
              <a:buFontTx/>
              <a:buChar char="-"/>
            </a:pPr>
            <a:r>
              <a:rPr lang="fr-FR" sz="1500" dirty="0">
                <a:solidFill>
                  <a:sysClr val="windowText" lastClr="000000"/>
                </a:solidFill>
                <a:latin typeface="Barlow" panose="00000500000000000000" pitchFamily="2" charset="0"/>
              </a:rPr>
              <a:t>Si réparations &gt; à la valeur vénale du véhicule  -&gt; cherche un véhicule équivalent avec la somme versée par l’assurance </a:t>
            </a:r>
          </a:p>
          <a:p>
            <a:pPr algn="ctr"/>
            <a:endParaRPr lang="fr-FR" sz="1500" dirty="0">
              <a:solidFill>
                <a:sysClr val="windowText" lastClr="000000"/>
              </a:solidFill>
              <a:latin typeface="Barlow" panose="00000500000000000000" pitchFamily="2" charset="0"/>
            </a:endParaRPr>
          </a:p>
        </p:txBody>
      </p:sp>
      <p:sp>
        <p:nvSpPr>
          <p:cNvPr id="29" name="Rectangle 28">
            <a:extLst>
              <a:ext uri="{FF2B5EF4-FFF2-40B4-BE49-F238E27FC236}">
                <a16:creationId xmlns:a16="http://schemas.microsoft.com/office/drawing/2014/main" id="{2EA68422-CE99-BB96-C400-0A5C1A8B27CA}"/>
              </a:ext>
            </a:extLst>
          </p:cNvPr>
          <p:cNvSpPr/>
          <p:nvPr/>
        </p:nvSpPr>
        <p:spPr>
          <a:xfrm>
            <a:off x="8530545" y="5831667"/>
            <a:ext cx="2946107" cy="427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dirty="0">
              <a:solidFill>
                <a:sysClr val="windowText" lastClr="000000"/>
              </a:solidFill>
              <a:latin typeface="Barlow" panose="00000500000000000000" pitchFamily="2" charset="0"/>
            </a:endParaRPr>
          </a:p>
          <a:p>
            <a:r>
              <a:rPr lang="fr-FR" sz="1500" dirty="0">
                <a:solidFill>
                  <a:sysClr val="windowText" lastClr="000000"/>
                </a:solidFill>
                <a:latin typeface="Barlow" panose="00000500000000000000" pitchFamily="2" charset="0"/>
              </a:rPr>
              <a:t>Accident bénin (&lt; franchise)</a:t>
            </a:r>
          </a:p>
          <a:p>
            <a:r>
              <a:rPr lang="fr-FR" sz="1500" dirty="0">
                <a:solidFill>
                  <a:sysClr val="windowText" lastClr="000000"/>
                </a:solidFill>
                <a:latin typeface="Barlow" panose="00000500000000000000" pitchFamily="2" charset="0"/>
              </a:rPr>
              <a:t>L’emprunteur gère  et paye les réparations</a:t>
            </a:r>
          </a:p>
          <a:p>
            <a:pPr algn="ctr"/>
            <a:endParaRPr lang="fr-FR" sz="1500" dirty="0">
              <a:solidFill>
                <a:sysClr val="windowText" lastClr="000000"/>
              </a:solidFill>
              <a:latin typeface="Barlow" panose="00000500000000000000" pitchFamily="2" charset="0"/>
            </a:endParaRPr>
          </a:p>
          <a:p>
            <a:pPr algn="ctr"/>
            <a:endParaRPr lang="fr-FR" sz="1500" dirty="0">
              <a:solidFill>
                <a:sysClr val="windowText" lastClr="000000"/>
              </a:solidFill>
              <a:latin typeface="Barlow" panose="00000500000000000000" pitchFamily="2" charset="0"/>
            </a:endParaRPr>
          </a:p>
        </p:txBody>
      </p:sp>
      <p:sp>
        <p:nvSpPr>
          <p:cNvPr id="30" name="Rectangle 29">
            <a:extLst>
              <a:ext uri="{FF2B5EF4-FFF2-40B4-BE49-F238E27FC236}">
                <a16:creationId xmlns:a16="http://schemas.microsoft.com/office/drawing/2014/main" id="{D81A5429-D50A-CB26-45A0-0276DFC4E461}"/>
              </a:ext>
            </a:extLst>
          </p:cNvPr>
          <p:cNvSpPr/>
          <p:nvPr/>
        </p:nvSpPr>
        <p:spPr>
          <a:xfrm>
            <a:off x="7999576" y="283663"/>
            <a:ext cx="3778618" cy="1465269"/>
          </a:xfrm>
          <a:prstGeom prst="rect">
            <a:avLst/>
          </a:prstGeom>
          <a:solidFill>
            <a:srgbClr val="00909B">
              <a:alpha val="50196"/>
            </a:srgbClr>
          </a:solid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b="1" dirty="0">
                <a:solidFill>
                  <a:schemeClr val="tx1"/>
                </a:solidFill>
                <a:latin typeface="Barlow" panose="00000500000000000000" pitchFamily="2" charset="0"/>
              </a:rPr>
              <a:t>Franchises : </a:t>
            </a:r>
          </a:p>
          <a:p>
            <a:pPr marL="285750" indent="-285750">
              <a:buFont typeface="Arial" panose="020B0604020202020204" pitchFamily="34" charset="0"/>
              <a:buChar char="•"/>
            </a:pPr>
            <a:r>
              <a:rPr lang="fr-FR" sz="1500" dirty="0">
                <a:solidFill>
                  <a:schemeClr val="tx1"/>
                </a:solidFill>
                <a:latin typeface="Barlow" panose="00000500000000000000" pitchFamily="2" charset="0"/>
              </a:rPr>
              <a:t>1 000€ si véhicule &lt; 3 ans ou &gt; 20 000 € </a:t>
            </a:r>
          </a:p>
          <a:p>
            <a:pPr marL="285750" indent="-285750">
              <a:buFont typeface="Arial" panose="020B0604020202020204" pitchFamily="34" charset="0"/>
              <a:buChar char="•"/>
            </a:pPr>
            <a:r>
              <a:rPr lang="fr-FR" sz="1500" dirty="0">
                <a:solidFill>
                  <a:schemeClr val="tx1"/>
                </a:solidFill>
                <a:latin typeface="Barlow" panose="00000500000000000000" pitchFamily="2" charset="0"/>
              </a:rPr>
              <a:t>500 € sinon</a:t>
            </a:r>
          </a:p>
          <a:p>
            <a:pPr marL="285750" indent="-285750">
              <a:buFont typeface="Arial" panose="020B0604020202020204" pitchFamily="34" charset="0"/>
              <a:buChar char="•"/>
            </a:pPr>
            <a:r>
              <a:rPr lang="fr-FR" sz="1500" dirty="0">
                <a:solidFill>
                  <a:schemeClr val="tx1"/>
                </a:solidFill>
                <a:latin typeface="Barlow" panose="00000500000000000000" pitchFamily="2" charset="0"/>
              </a:rPr>
              <a:t>200 € pour bris de glace </a:t>
            </a:r>
          </a:p>
          <a:p>
            <a:r>
              <a:rPr lang="fr-FR" sz="1500" dirty="0">
                <a:solidFill>
                  <a:schemeClr val="tx1"/>
                </a:solidFill>
                <a:latin typeface="Barlow" panose="00000500000000000000" pitchFamily="2" charset="0"/>
              </a:rPr>
              <a:t>Indemnisation limitée à 30 000 € </a:t>
            </a:r>
          </a:p>
        </p:txBody>
      </p:sp>
      <p:sp>
        <p:nvSpPr>
          <p:cNvPr id="3" name="Rectangle 2">
            <a:extLst>
              <a:ext uri="{FF2B5EF4-FFF2-40B4-BE49-F238E27FC236}">
                <a16:creationId xmlns:a16="http://schemas.microsoft.com/office/drawing/2014/main" id="{B71AA82C-EF70-2EB1-AC80-3DA83EAB1038}"/>
              </a:ext>
            </a:extLst>
          </p:cNvPr>
          <p:cNvSpPr/>
          <p:nvPr/>
        </p:nvSpPr>
        <p:spPr>
          <a:xfrm>
            <a:off x="7999576" y="1879175"/>
            <a:ext cx="3778618" cy="1465269"/>
          </a:xfrm>
          <a:prstGeom prst="rect">
            <a:avLst/>
          </a:prstGeom>
          <a:solidFill>
            <a:srgbClr val="00909B">
              <a:alpha val="50196"/>
            </a:srgbClr>
          </a:solidFill>
          <a:ln>
            <a:solidFill>
              <a:srgbClr val="009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b="1" dirty="0">
                <a:solidFill>
                  <a:schemeClr val="tx1"/>
                </a:solidFill>
                <a:latin typeface="Barlow" panose="00000500000000000000" pitchFamily="2" charset="0"/>
              </a:rPr>
              <a:t>Chèque de caution </a:t>
            </a:r>
          </a:p>
          <a:p>
            <a:r>
              <a:rPr lang="fr-FR" sz="1500" dirty="0">
                <a:solidFill>
                  <a:schemeClr val="tx1"/>
                </a:solidFill>
                <a:latin typeface="Barlow" panose="00000500000000000000" pitchFamily="2" charset="0"/>
              </a:rPr>
              <a:t>A la signature du contrat et à chaque nouvelle année civile, l’emprunteur  réalise un chèque au nom du propriétaire à hauteur de la franchise correspondante. Ce chèque constitue une garantie pour le propriétaire </a:t>
            </a:r>
          </a:p>
        </p:txBody>
      </p:sp>
    </p:spTree>
    <p:extLst>
      <p:ext uri="{BB962C8B-B14F-4D97-AF65-F5344CB8AC3E}">
        <p14:creationId xmlns:p14="http://schemas.microsoft.com/office/powerpoint/2010/main" val="289863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A695603-1A87-5ED6-5799-883E4E93B532}"/>
              </a:ext>
            </a:extLst>
          </p:cNvPr>
          <p:cNvSpPr txBox="1"/>
          <p:nvPr/>
        </p:nvSpPr>
        <p:spPr>
          <a:xfrm>
            <a:off x="3265716" y="566924"/>
            <a:ext cx="8313575" cy="1387367"/>
          </a:xfrm>
          <a:prstGeom prst="rect">
            <a:avLst/>
          </a:prstGeom>
          <a:noFill/>
        </p:spPr>
        <p:txBody>
          <a:bodyPr wrap="square">
            <a:spAutoFit/>
          </a:bodyPr>
          <a:lstStyle/>
          <a:p>
            <a:pPr algn="ctr">
              <a:lnSpc>
                <a:spcPct val="107000"/>
              </a:lnSpc>
              <a:spcAft>
                <a:spcPts val="800"/>
              </a:spcAft>
            </a:pPr>
            <a:r>
              <a:rPr lang="fr-FR" sz="3800" b="1" dirty="0">
                <a:solidFill>
                  <a:srgbClr val="00909B"/>
                </a:solidFill>
                <a:latin typeface="Barlow" panose="00000500000000000000" pitchFamily="2" charset="0"/>
                <a:ea typeface="Calibri" panose="020F0502020204030204" pitchFamily="34" charset="0"/>
                <a:cs typeface="Times New Roman" panose="02020603050405020304" pitchFamily="18" charset="0"/>
              </a:rPr>
              <a:t>Présentation de </a:t>
            </a:r>
          </a:p>
          <a:p>
            <a:pPr algn="ctr">
              <a:lnSpc>
                <a:spcPct val="107000"/>
              </a:lnSpc>
              <a:spcAft>
                <a:spcPts val="800"/>
              </a:spcAft>
            </a:pPr>
            <a:r>
              <a:rPr lang="fr-FR" sz="3800" b="1" dirty="0">
                <a:solidFill>
                  <a:srgbClr val="00909B"/>
                </a:solidFill>
                <a:latin typeface="Barlow" panose="00000500000000000000" pitchFamily="2" charset="0"/>
                <a:ea typeface="Calibri" panose="020F0502020204030204" pitchFamily="34" charset="0"/>
                <a:cs typeface="Times New Roman" panose="02020603050405020304" pitchFamily="18" charset="0"/>
              </a:rPr>
              <a:t>la démarche par la commune </a:t>
            </a:r>
          </a:p>
        </p:txBody>
      </p:sp>
      <p:sp>
        <p:nvSpPr>
          <p:cNvPr id="3" name="ZoneTexte 2">
            <a:extLst>
              <a:ext uri="{FF2B5EF4-FFF2-40B4-BE49-F238E27FC236}">
                <a16:creationId xmlns:a16="http://schemas.microsoft.com/office/drawing/2014/main" id="{0BE4BB99-5650-BB16-7963-910EDCC0854E}"/>
              </a:ext>
            </a:extLst>
          </p:cNvPr>
          <p:cNvSpPr txBox="1"/>
          <p:nvPr/>
        </p:nvSpPr>
        <p:spPr>
          <a:xfrm>
            <a:off x="4237703" y="2547086"/>
            <a:ext cx="6096000" cy="4042582"/>
          </a:xfrm>
          <a:prstGeom prst="rect">
            <a:avLst/>
          </a:prstGeom>
          <a:noFill/>
        </p:spPr>
        <p:txBody>
          <a:bodyPr wrap="square">
            <a:spAutoFit/>
          </a:bodyPr>
          <a:lstStyle/>
          <a:p>
            <a:pPr algn="ctr">
              <a:lnSpc>
                <a:spcPct val="107000"/>
              </a:lnSpc>
              <a:spcAft>
                <a:spcPts val="800"/>
              </a:spcAft>
            </a:pPr>
            <a:r>
              <a:rPr lang="fr-FR" sz="1800" b="1" dirty="0">
                <a:latin typeface="Barlow" panose="00000500000000000000" pitchFamily="2" charset="0"/>
                <a:ea typeface="Calibri" panose="020F0502020204030204" pitchFamily="34" charset="0"/>
                <a:cs typeface="Times New Roman" panose="02020603050405020304" pitchFamily="18" charset="0"/>
              </a:rPr>
              <a:t>Sondage mobilité 2023 :</a:t>
            </a:r>
          </a:p>
          <a:p>
            <a:pPr algn="ctr">
              <a:lnSpc>
                <a:spcPct val="107000"/>
              </a:lnSpc>
              <a:spcAft>
                <a:spcPts val="800"/>
              </a:spcAft>
            </a:pPr>
            <a:endParaRPr lang="fr-FR" b="1" dirty="0">
              <a:latin typeface="Barlow" panose="00000500000000000000" pitchFamily="2" charset="0"/>
              <a:ea typeface="Calibri" panose="020F0502020204030204" pitchFamily="34" charset="0"/>
              <a:cs typeface="Times New Roman" panose="02020603050405020304" pitchFamily="18" charset="0"/>
            </a:endParaRPr>
          </a:p>
          <a:p>
            <a:pPr algn="ctr">
              <a:lnSpc>
                <a:spcPct val="107000"/>
              </a:lnSpc>
              <a:spcAft>
                <a:spcPts val="800"/>
              </a:spcAft>
            </a:pPr>
            <a:r>
              <a:rPr lang="fr-FR" dirty="0"/>
              <a:t>Environ 50 répondants</a:t>
            </a:r>
            <a:br>
              <a:rPr lang="fr-FR" dirty="0"/>
            </a:br>
            <a:br>
              <a:rPr lang="fr-FR" dirty="0"/>
            </a:br>
            <a:r>
              <a:rPr lang="fr-FR" dirty="0"/>
              <a:t>37% utilisent leur voiture tous les jours </a:t>
            </a:r>
          </a:p>
          <a:p>
            <a:pPr algn="ctr">
              <a:lnSpc>
                <a:spcPct val="107000"/>
              </a:lnSpc>
              <a:spcAft>
                <a:spcPts val="800"/>
              </a:spcAft>
            </a:pPr>
            <a:endParaRPr lang="fr-FR" dirty="0"/>
          </a:p>
          <a:p>
            <a:pPr algn="ctr">
              <a:lnSpc>
                <a:spcPct val="107000"/>
              </a:lnSpc>
              <a:spcAft>
                <a:spcPts val="800"/>
              </a:spcAft>
            </a:pPr>
            <a:r>
              <a:rPr lang="fr-FR" dirty="0"/>
              <a:t>71% des répondants souhaitent  moins u</a:t>
            </a:r>
            <a:r>
              <a:rPr lang="fr-FR" b="0" i="0" dirty="0">
                <a:solidFill>
                  <a:srgbClr val="212121"/>
                </a:solidFill>
                <a:effectLst/>
                <a:latin typeface="Segoe UI" panose="020B0502040204020203" pitchFamily="34" charset="0"/>
              </a:rPr>
              <a:t>tiliser leur voiture</a:t>
            </a:r>
            <a:endParaRPr lang="fr-FR" b="0" i="0" dirty="0">
              <a:solidFill>
                <a:srgbClr val="212121"/>
              </a:solidFill>
              <a:effectLst/>
              <a:latin typeface="Barlow" panose="00000500000000000000" pitchFamily="2" charset="0"/>
              <a:ea typeface="Calibri" panose="020F0502020204030204" pitchFamily="34" charset="0"/>
              <a:cs typeface="Times New Roman" panose="02020603050405020304" pitchFamily="18" charset="0"/>
            </a:endParaRPr>
          </a:p>
          <a:p>
            <a:pPr algn="ctr">
              <a:lnSpc>
                <a:spcPct val="107000"/>
              </a:lnSpc>
              <a:spcAft>
                <a:spcPts val="800"/>
              </a:spcAft>
            </a:pPr>
            <a:br>
              <a:rPr lang="fr-FR" dirty="0">
                <a:solidFill>
                  <a:srgbClr val="212121"/>
                </a:solidFill>
                <a:latin typeface="Barlow" panose="00000500000000000000" pitchFamily="2" charset="0"/>
                <a:ea typeface="Calibri" panose="020F0502020204030204" pitchFamily="34" charset="0"/>
                <a:cs typeface="Times New Roman" panose="02020603050405020304" pitchFamily="18" charset="0"/>
              </a:rPr>
            </a:br>
            <a:r>
              <a:rPr lang="fr-FR" dirty="0">
                <a:solidFill>
                  <a:srgbClr val="212121"/>
                </a:solidFill>
                <a:latin typeface="Barlow" panose="00000500000000000000" pitchFamily="2" charset="0"/>
                <a:ea typeface="Calibri" panose="020F0502020204030204" pitchFamily="34" charset="0"/>
                <a:cs typeface="Times New Roman" panose="02020603050405020304" pitchFamily="18" charset="0"/>
              </a:rPr>
              <a:t>50% sont prêts à partager leur voiture </a:t>
            </a:r>
          </a:p>
          <a:p>
            <a:pPr algn="ctr">
              <a:lnSpc>
                <a:spcPct val="107000"/>
              </a:lnSpc>
              <a:spcAft>
                <a:spcPts val="800"/>
              </a:spcAft>
            </a:pPr>
            <a:endParaRPr lang="fr-FR" sz="1800" i="1" dirty="0">
              <a:latin typeface="Barlow" panose="00000500000000000000" pitchFamily="2" charset="0"/>
              <a:ea typeface="Calibri" panose="020F0502020204030204" pitchFamily="34" charset="0"/>
              <a:cs typeface="Times New Roman" panose="02020603050405020304" pitchFamily="18" charset="0"/>
            </a:endParaRPr>
          </a:p>
          <a:p>
            <a:pPr algn="ctr">
              <a:lnSpc>
                <a:spcPct val="107000"/>
              </a:lnSpc>
              <a:spcAft>
                <a:spcPts val="800"/>
              </a:spcAft>
            </a:pPr>
            <a:endParaRPr lang="fr-FR" sz="1800" dirty="0">
              <a:latin typeface="Barlow" panose="00000500000000000000" pitchFamily="2"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24F5D154-DD16-0434-75FB-B53CE1642F6B}"/>
              </a:ext>
            </a:extLst>
          </p:cNvPr>
          <p:cNvSpPr txBox="1"/>
          <p:nvPr/>
        </p:nvSpPr>
        <p:spPr>
          <a:xfrm>
            <a:off x="4374503" y="6137187"/>
            <a:ext cx="6096000" cy="307777"/>
          </a:xfrm>
          <a:prstGeom prst="rect">
            <a:avLst/>
          </a:prstGeom>
          <a:noFill/>
        </p:spPr>
        <p:txBody>
          <a:bodyPr wrap="square">
            <a:spAutoFit/>
          </a:bodyPr>
          <a:lstStyle/>
          <a:p>
            <a:pPr algn="ctr"/>
            <a:r>
              <a:rPr lang="fr-FR" sz="1400" dirty="0">
                <a:hlinkClick r:id="rId2"/>
              </a:rPr>
              <a:t>Lien vers réponse au sondage</a:t>
            </a:r>
            <a:endParaRPr lang="fr-FR" sz="1400" dirty="0"/>
          </a:p>
        </p:txBody>
      </p:sp>
    </p:spTree>
    <p:extLst>
      <p:ext uri="{BB962C8B-B14F-4D97-AF65-F5344CB8AC3E}">
        <p14:creationId xmlns:p14="http://schemas.microsoft.com/office/powerpoint/2010/main" val="44917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D3047C74-3E78-FAB2-64D7-1E4BC5063A08}"/>
              </a:ext>
            </a:extLst>
          </p:cNvPr>
          <p:cNvCxnSpPr/>
          <p:nvPr/>
        </p:nvCxnSpPr>
        <p:spPr>
          <a:xfrm>
            <a:off x="3623388" y="1017035"/>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4A36ADE9-3837-80AA-F8CB-DA088C0C044B}"/>
              </a:ext>
            </a:extLst>
          </p:cNvPr>
          <p:cNvCxnSpPr/>
          <p:nvPr/>
        </p:nvCxnSpPr>
        <p:spPr>
          <a:xfrm>
            <a:off x="8758335" y="1076133"/>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B979A2B-E0BF-30DE-038E-AD5B2192501A}"/>
              </a:ext>
            </a:extLst>
          </p:cNvPr>
          <p:cNvSpPr txBox="1"/>
          <p:nvPr/>
        </p:nvSpPr>
        <p:spPr>
          <a:xfrm>
            <a:off x="6893768" y="963000"/>
            <a:ext cx="1191207"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Pérennité</a:t>
            </a:r>
            <a:endParaRPr lang="fr-FR" dirty="0"/>
          </a:p>
        </p:txBody>
      </p:sp>
      <p:cxnSp>
        <p:nvCxnSpPr>
          <p:cNvPr id="10" name="Connecteur droit 9">
            <a:extLst>
              <a:ext uri="{FF2B5EF4-FFF2-40B4-BE49-F238E27FC236}">
                <a16:creationId xmlns:a16="http://schemas.microsoft.com/office/drawing/2014/main" id="{461EC116-6D23-D34E-BA00-3692508F62EC}"/>
              </a:ext>
            </a:extLst>
          </p:cNvPr>
          <p:cNvCxnSpPr>
            <a:cxnSpLocks/>
          </p:cNvCxnSpPr>
          <p:nvPr/>
        </p:nvCxnSpPr>
        <p:spPr>
          <a:xfrm>
            <a:off x="5055638" y="905068"/>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9CB13DF6-6F29-CDDC-73F2-4997B75E7D3F}"/>
              </a:ext>
            </a:extLst>
          </p:cNvPr>
          <p:cNvSpPr txBox="1"/>
          <p:nvPr/>
        </p:nvSpPr>
        <p:spPr>
          <a:xfrm>
            <a:off x="3290597" y="1029476"/>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13" name="ZoneTexte 12">
            <a:extLst>
              <a:ext uri="{FF2B5EF4-FFF2-40B4-BE49-F238E27FC236}">
                <a16:creationId xmlns:a16="http://schemas.microsoft.com/office/drawing/2014/main" id="{53A594BF-0AFF-DA41-9262-0BA8C37AF302}"/>
              </a:ext>
            </a:extLst>
          </p:cNvPr>
          <p:cNvSpPr txBox="1"/>
          <p:nvPr/>
        </p:nvSpPr>
        <p:spPr>
          <a:xfrm>
            <a:off x="6078897" y="1017035"/>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14" name="ZoneTexte 13">
            <a:extLst>
              <a:ext uri="{FF2B5EF4-FFF2-40B4-BE49-F238E27FC236}">
                <a16:creationId xmlns:a16="http://schemas.microsoft.com/office/drawing/2014/main" id="{DA79818A-70CA-A304-8D7F-2DCEE62407CC}"/>
              </a:ext>
            </a:extLst>
          </p:cNvPr>
          <p:cNvSpPr txBox="1"/>
          <p:nvPr/>
        </p:nvSpPr>
        <p:spPr>
          <a:xfrm>
            <a:off x="8428650" y="1089739"/>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15" name="ZoneTexte 14">
            <a:extLst>
              <a:ext uri="{FF2B5EF4-FFF2-40B4-BE49-F238E27FC236}">
                <a16:creationId xmlns:a16="http://schemas.microsoft.com/office/drawing/2014/main" id="{6E37E779-18CE-A40C-990E-1EA089BD31AF}"/>
              </a:ext>
            </a:extLst>
          </p:cNvPr>
          <p:cNvSpPr txBox="1"/>
          <p:nvPr/>
        </p:nvSpPr>
        <p:spPr>
          <a:xfrm>
            <a:off x="11216950" y="1077298"/>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16" name="Connecteur droit 15">
            <a:extLst>
              <a:ext uri="{FF2B5EF4-FFF2-40B4-BE49-F238E27FC236}">
                <a16:creationId xmlns:a16="http://schemas.microsoft.com/office/drawing/2014/main" id="{F46FBB5D-D24E-92D7-471F-CD5021A4177D}"/>
              </a:ext>
            </a:extLst>
          </p:cNvPr>
          <p:cNvCxnSpPr>
            <a:cxnSpLocks/>
          </p:cNvCxnSpPr>
          <p:nvPr/>
        </p:nvCxnSpPr>
        <p:spPr>
          <a:xfrm>
            <a:off x="10946365" y="951725"/>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E6DFAA97-6BB0-73B1-7A80-F009A591E224}"/>
              </a:ext>
            </a:extLst>
          </p:cNvPr>
          <p:cNvSpPr txBox="1"/>
          <p:nvPr/>
        </p:nvSpPr>
        <p:spPr>
          <a:xfrm>
            <a:off x="6557863" y="1740547"/>
            <a:ext cx="1870787" cy="923330"/>
          </a:xfrm>
          <a:prstGeom prst="rect">
            <a:avLst/>
          </a:prstGeom>
          <a:noFill/>
        </p:spPr>
        <p:txBody>
          <a:bodyPr wrap="square">
            <a:spAutoFit/>
          </a:bodyPr>
          <a:lstStyle/>
          <a:p>
            <a:pPr algn="ctr"/>
            <a:r>
              <a:rPr lang="fr-FR" dirty="0">
                <a:latin typeface="Barlow" panose="00000500000000000000" pitchFamily="2" charset="0"/>
                <a:cs typeface="Times New Roman" panose="02020603050405020304" pitchFamily="18" charset="0"/>
              </a:rPr>
              <a:t>Gestion et prise en main du véhicule</a:t>
            </a:r>
            <a:endParaRPr lang="fr-FR" dirty="0"/>
          </a:p>
        </p:txBody>
      </p:sp>
      <p:sp>
        <p:nvSpPr>
          <p:cNvPr id="20" name="ZoneTexte 19">
            <a:extLst>
              <a:ext uri="{FF2B5EF4-FFF2-40B4-BE49-F238E27FC236}">
                <a16:creationId xmlns:a16="http://schemas.microsoft.com/office/drawing/2014/main" id="{D2AE23A0-CA92-4D2D-E358-95FF84FDAFFC}"/>
              </a:ext>
            </a:extLst>
          </p:cNvPr>
          <p:cNvSpPr txBox="1"/>
          <p:nvPr/>
        </p:nvSpPr>
        <p:spPr>
          <a:xfrm>
            <a:off x="6557863" y="2881213"/>
            <a:ext cx="1870787" cy="369332"/>
          </a:xfrm>
          <a:prstGeom prst="rect">
            <a:avLst/>
          </a:prstGeom>
          <a:noFill/>
        </p:spPr>
        <p:txBody>
          <a:bodyPr wrap="square">
            <a:spAutoFit/>
          </a:bodyPr>
          <a:lstStyle/>
          <a:p>
            <a:pPr algn="ctr"/>
            <a:r>
              <a:rPr lang="fr-FR" dirty="0">
                <a:latin typeface="Barlow" panose="00000500000000000000" pitchFamily="2" charset="0"/>
                <a:cs typeface="Times New Roman" panose="02020603050405020304" pitchFamily="18" charset="0"/>
              </a:rPr>
              <a:t>Coût</a:t>
            </a:r>
            <a:endParaRPr lang="fr-FR" dirty="0"/>
          </a:p>
        </p:txBody>
      </p:sp>
      <p:sp>
        <p:nvSpPr>
          <p:cNvPr id="21" name="ZoneTexte 20">
            <a:extLst>
              <a:ext uri="{FF2B5EF4-FFF2-40B4-BE49-F238E27FC236}">
                <a16:creationId xmlns:a16="http://schemas.microsoft.com/office/drawing/2014/main" id="{3772B046-88BD-5872-8B08-7C2B0199E174}"/>
              </a:ext>
            </a:extLst>
          </p:cNvPr>
          <p:cNvSpPr txBox="1"/>
          <p:nvPr/>
        </p:nvSpPr>
        <p:spPr>
          <a:xfrm>
            <a:off x="6557863" y="3554180"/>
            <a:ext cx="1870787" cy="369332"/>
          </a:xfrm>
          <a:prstGeom prst="rect">
            <a:avLst/>
          </a:prstGeom>
          <a:noFill/>
        </p:spPr>
        <p:txBody>
          <a:bodyPr wrap="square">
            <a:spAutoFit/>
          </a:bodyPr>
          <a:lstStyle/>
          <a:p>
            <a:pPr algn="ctr"/>
            <a:r>
              <a:rPr lang="fr-FR" dirty="0">
                <a:latin typeface="Barlow" panose="00000500000000000000" pitchFamily="2" charset="0"/>
                <a:cs typeface="Times New Roman" panose="02020603050405020304" pitchFamily="18" charset="0"/>
              </a:rPr>
              <a:t>Inclusivité</a:t>
            </a:r>
            <a:endParaRPr lang="fr-FR" dirty="0"/>
          </a:p>
        </p:txBody>
      </p:sp>
      <p:sp>
        <p:nvSpPr>
          <p:cNvPr id="22" name="ZoneTexte 21">
            <a:extLst>
              <a:ext uri="{FF2B5EF4-FFF2-40B4-BE49-F238E27FC236}">
                <a16:creationId xmlns:a16="http://schemas.microsoft.com/office/drawing/2014/main" id="{A640B4A4-5296-1D32-AB66-20A7F97D41C6}"/>
              </a:ext>
            </a:extLst>
          </p:cNvPr>
          <p:cNvSpPr txBox="1"/>
          <p:nvPr/>
        </p:nvSpPr>
        <p:spPr>
          <a:xfrm>
            <a:off x="6557863" y="4359720"/>
            <a:ext cx="1870787" cy="369332"/>
          </a:xfrm>
          <a:prstGeom prst="rect">
            <a:avLst/>
          </a:prstGeom>
          <a:noFill/>
        </p:spPr>
        <p:txBody>
          <a:bodyPr wrap="square">
            <a:spAutoFit/>
          </a:bodyPr>
          <a:lstStyle/>
          <a:p>
            <a:pPr algn="ctr"/>
            <a:r>
              <a:rPr lang="fr-FR" dirty="0">
                <a:latin typeface="Barlow" panose="00000500000000000000" pitchFamily="2" charset="0"/>
                <a:cs typeface="Times New Roman" panose="02020603050405020304" pitchFamily="18" charset="0"/>
              </a:rPr>
              <a:t>Fiabilité</a:t>
            </a:r>
            <a:endParaRPr lang="fr-FR" dirty="0"/>
          </a:p>
        </p:txBody>
      </p:sp>
      <p:sp>
        <p:nvSpPr>
          <p:cNvPr id="23" name="ZoneTexte 22">
            <a:extLst>
              <a:ext uri="{FF2B5EF4-FFF2-40B4-BE49-F238E27FC236}">
                <a16:creationId xmlns:a16="http://schemas.microsoft.com/office/drawing/2014/main" id="{41BBC730-D6B3-C473-462B-795CD5B1E59F}"/>
              </a:ext>
            </a:extLst>
          </p:cNvPr>
          <p:cNvSpPr txBox="1"/>
          <p:nvPr/>
        </p:nvSpPr>
        <p:spPr>
          <a:xfrm>
            <a:off x="6553977" y="5118610"/>
            <a:ext cx="1870787" cy="369332"/>
          </a:xfrm>
          <a:prstGeom prst="rect">
            <a:avLst/>
          </a:prstGeom>
          <a:noFill/>
        </p:spPr>
        <p:txBody>
          <a:bodyPr wrap="square">
            <a:spAutoFit/>
          </a:bodyPr>
          <a:lstStyle/>
          <a:p>
            <a:pPr algn="ctr"/>
            <a:r>
              <a:rPr lang="fr-FR" dirty="0">
                <a:latin typeface="Barlow" panose="00000500000000000000" pitchFamily="2" charset="0"/>
                <a:cs typeface="Times New Roman" panose="02020603050405020304" pitchFamily="18" charset="0"/>
              </a:rPr>
              <a:t>Proximité</a:t>
            </a:r>
            <a:endParaRPr lang="fr-FR" dirty="0"/>
          </a:p>
        </p:txBody>
      </p:sp>
      <p:sp>
        <p:nvSpPr>
          <p:cNvPr id="24" name="ZoneTexte 23">
            <a:extLst>
              <a:ext uri="{FF2B5EF4-FFF2-40B4-BE49-F238E27FC236}">
                <a16:creationId xmlns:a16="http://schemas.microsoft.com/office/drawing/2014/main" id="{51AC61FF-7F73-B7F1-26B2-912466C4D6E2}"/>
              </a:ext>
            </a:extLst>
          </p:cNvPr>
          <p:cNvSpPr txBox="1"/>
          <p:nvPr/>
        </p:nvSpPr>
        <p:spPr>
          <a:xfrm>
            <a:off x="6553977" y="5877500"/>
            <a:ext cx="1870787" cy="369332"/>
          </a:xfrm>
          <a:prstGeom prst="rect">
            <a:avLst/>
          </a:prstGeom>
          <a:noFill/>
        </p:spPr>
        <p:txBody>
          <a:bodyPr wrap="square">
            <a:spAutoFit/>
          </a:bodyPr>
          <a:lstStyle/>
          <a:p>
            <a:pPr algn="ctr"/>
            <a:r>
              <a:rPr lang="fr-FR" dirty="0">
                <a:latin typeface="Barlow" panose="00000500000000000000" pitchFamily="2" charset="0"/>
                <a:cs typeface="Times New Roman" panose="02020603050405020304" pitchFamily="18" charset="0"/>
              </a:rPr>
              <a:t>Flexibilité</a:t>
            </a:r>
            <a:endParaRPr lang="fr-FR" dirty="0"/>
          </a:p>
        </p:txBody>
      </p:sp>
      <p:cxnSp>
        <p:nvCxnSpPr>
          <p:cNvPr id="25" name="Connecteur droit 24">
            <a:extLst>
              <a:ext uri="{FF2B5EF4-FFF2-40B4-BE49-F238E27FC236}">
                <a16:creationId xmlns:a16="http://schemas.microsoft.com/office/drawing/2014/main" id="{CA029188-3A59-5948-3944-3D166631FB71}"/>
              </a:ext>
            </a:extLst>
          </p:cNvPr>
          <p:cNvCxnSpPr/>
          <p:nvPr/>
        </p:nvCxnSpPr>
        <p:spPr>
          <a:xfrm>
            <a:off x="3623388" y="2055843"/>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474F49A5-E3D8-7891-B56B-65A547E4F921}"/>
              </a:ext>
            </a:extLst>
          </p:cNvPr>
          <p:cNvCxnSpPr>
            <a:cxnSpLocks/>
          </p:cNvCxnSpPr>
          <p:nvPr/>
        </p:nvCxnSpPr>
        <p:spPr>
          <a:xfrm>
            <a:off x="4458478" y="1943876"/>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DD44AD88-FAE2-EFC4-DFE2-3C8C4579AC9C}"/>
              </a:ext>
            </a:extLst>
          </p:cNvPr>
          <p:cNvSpPr txBox="1"/>
          <p:nvPr/>
        </p:nvSpPr>
        <p:spPr>
          <a:xfrm>
            <a:off x="3290597" y="2068284"/>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28" name="ZoneTexte 27">
            <a:extLst>
              <a:ext uri="{FF2B5EF4-FFF2-40B4-BE49-F238E27FC236}">
                <a16:creationId xmlns:a16="http://schemas.microsoft.com/office/drawing/2014/main" id="{351D1346-7EA3-6DC2-1992-DF28DB3E0CA1}"/>
              </a:ext>
            </a:extLst>
          </p:cNvPr>
          <p:cNvSpPr txBox="1"/>
          <p:nvPr/>
        </p:nvSpPr>
        <p:spPr>
          <a:xfrm>
            <a:off x="6078897" y="2055843"/>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29" name="Connecteur droit 28">
            <a:extLst>
              <a:ext uri="{FF2B5EF4-FFF2-40B4-BE49-F238E27FC236}">
                <a16:creationId xmlns:a16="http://schemas.microsoft.com/office/drawing/2014/main" id="{3D6241FF-3D68-F008-92BD-441F3A8F5BB3}"/>
              </a:ext>
            </a:extLst>
          </p:cNvPr>
          <p:cNvCxnSpPr/>
          <p:nvPr/>
        </p:nvCxnSpPr>
        <p:spPr>
          <a:xfrm>
            <a:off x="3623388" y="3047227"/>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6A96ED70-4767-9C95-0096-36F253BB520A}"/>
              </a:ext>
            </a:extLst>
          </p:cNvPr>
          <p:cNvCxnSpPr>
            <a:cxnSpLocks/>
          </p:cNvCxnSpPr>
          <p:nvPr/>
        </p:nvCxnSpPr>
        <p:spPr>
          <a:xfrm>
            <a:off x="5680789" y="2931377"/>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CE081B74-C23E-EAE3-3636-7553ECFC873A}"/>
              </a:ext>
            </a:extLst>
          </p:cNvPr>
          <p:cNvSpPr txBox="1"/>
          <p:nvPr/>
        </p:nvSpPr>
        <p:spPr>
          <a:xfrm>
            <a:off x="3290597" y="3059668"/>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32" name="ZoneTexte 31">
            <a:extLst>
              <a:ext uri="{FF2B5EF4-FFF2-40B4-BE49-F238E27FC236}">
                <a16:creationId xmlns:a16="http://schemas.microsoft.com/office/drawing/2014/main" id="{7B4331E6-3887-842B-29E0-F63E9ECBC93E}"/>
              </a:ext>
            </a:extLst>
          </p:cNvPr>
          <p:cNvSpPr txBox="1"/>
          <p:nvPr/>
        </p:nvSpPr>
        <p:spPr>
          <a:xfrm>
            <a:off x="6078897" y="3047227"/>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33" name="Connecteur droit 32">
            <a:extLst>
              <a:ext uri="{FF2B5EF4-FFF2-40B4-BE49-F238E27FC236}">
                <a16:creationId xmlns:a16="http://schemas.microsoft.com/office/drawing/2014/main" id="{E41D351F-79C0-4DEE-DE88-C00AC314E91D}"/>
              </a:ext>
            </a:extLst>
          </p:cNvPr>
          <p:cNvCxnSpPr/>
          <p:nvPr/>
        </p:nvCxnSpPr>
        <p:spPr>
          <a:xfrm>
            <a:off x="3623388" y="3810773"/>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6482F19-785E-8E18-A103-876B6C40262E}"/>
              </a:ext>
            </a:extLst>
          </p:cNvPr>
          <p:cNvCxnSpPr>
            <a:cxnSpLocks/>
          </p:cNvCxnSpPr>
          <p:nvPr/>
        </p:nvCxnSpPr>
        <p:spPr>
          <a:xfrm>
            <a:off x="3991949" y="3712020"/>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BEE99105-1F8F-DECA-ABA0-06C356BB655E}"/>
              </a:ext>
            </a:extLst>
          </p:cNvPr>
          <p:cNvSpPr txBox="1"/>
          <p:nvPr/>
        </p:nvSpPr>
        <p:spPr>
          <a:xfrm>
            <a:off x="3290597" y="3823214"/>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36" name="ZoneTexte 35">
            <a:extLst>
              <a:ext uri="{FF2B5EF4-FFF2-40B4-BE49-F238E27FC236}">
                <a16:creationId xmlns:a16="http://schemas.microsoft.com/office/drawing/2014/main" id="{A9A0BEE9-B635-DCE6-8046-2213A2DD3C78}"/>
              </a:ext>
            </a:extLst>
          </p:cNvPr>
          <p:cNvSpPr txBox="1"/>
          <p:nvPr/>
        </p:nvSpPr>
        <p:spPr>
          <a:xfrm>
            <a:off x="6078897" y="3810773"/>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37" name="Connecteur droit 36">
            <a:extLst>
              <a:ext uri="{FF2B5EF4-FFF2-40B4-BE49-F238E27FC236}">
                <a16:creationId xmlns:a16="http://schemas.microsoft.com/office/drawing/2014/main" id="{37CE86CD-78CB-D412-05B2-F5B8983A4DA5}"/>
              </a:ext>
            </a:extLst>
          </p:cNvPr>
          <p:cNvCxnSpPr/>
          <p:nvPr/>
        </p:nvCxnSpPr>
        <p:spPr>
          <a:xfrm>
            <a:off x="3606285" y="4592978"/>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4909AB6-5485-C367-1103-A832585B701B}"/>
              </a:ext>
            </a:extLst>
          </p:cNvPr>
          <p:cNvCxnSpPr>
            <a:cxnSpLocks/>
          </p:cNvCxnSpPr>
          <p:nvPr/>
        </p:nvCxnSpPr>
        <p:spPr>
          <a:xfrm>
            <a:off x="4282755" y="4481011"/>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696026A5-17D1-76D6-FC5E-FE3CD0192E9E}"/>
              </a:ext>
            </a:extLst>
          </p:cNvPr>
          <p:cNvSpPr txBox="1"/>
          <p:nvPr/>
        </p:nvSpPr>
        <p:spPr>
          <a:xfrm>
            <a:off x="3273494" y="4605419"/>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40" name="ZoneTexte 39">
            <a:extLst>
              <a:ext uri="{FF2B5EF4-FFF2-40B4-BE49-F238E27FC236}">
                <a16:creationId xmlns:a16="http://schemas.microsoft.com/office/drawing/2014/main" id="{B3EB8C9C-70A1-81F3-945F-B24E793CC125}"/>
              </a:ext>
            </a:extLst>
          </p:cNvPr>
          <p:cNvSpPr txBox="1"/>
          <p:nvPr/>
        </p:nvSpPr>
        <p:spPr>
          <a:xfrm>
            <a:off x="6061794" y="4592978"/>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41" name="Connecteur droit 40">
            <a:extLst>
              <a:ext uri="{FF2B5EF4-FFF2-40B4-BE49-F238E27FC236}">
                <a16:creationId xmlns:a16="http://schemas.microsoft.com/office/drawing/2014/main" id="{57390975-2187-991A-41FA-407664362748}"/>
              </a:ext>
            </a:extLst>
          </p:cNvPr>
          <p:cNvCxnSpPr/>
          <p:nvPr/>
        </p:nvCxnSpPr>
        <p:spPr>
          <a:xfrm>
            <a:off x="3623388" y="5360795"/>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40B2D926-4030-FB0A-FE14-AA009B919BAD}"/>
              </a:ext>
            </a:extLst>
          </p:cNvPr>
          <p:cNvCxnSpPr>
            <a:cxnSpLocks/>
          </p:cNvCxnSpPr>
          <p:nvPr/>
        </p:nvCxnSpPr>
        <p:spPr>
          <a:xfrm>
            <a:off x="5876732" y="5248828"/>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DF041E74-1E70-751F-430C-8AC6EAECA24F}"/>
              </a:ext>
            </a:extLst>
          </p:cNvPr>
          <p:cNvSpPr txBox="1"/>
          <p:nvPr/>
        </p:nvSpPr>
        <p:spPr>
          <a:xfrm>
            <a:off x="3290597" y="5373236"/>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44" name="ZoneTexte 43">
            <a:extLst>
              <a:ext uri="{FF2B5EF4-FFF2-40B4-BE49-F238E27FC236}">
                <a16:creationId xmlns:a16="http://schemas.microsoft.com/office/drawing/2014/main" id="{6A6877AA-1473-748F-1373-97CAD9537C1D}"/>
              </a:ext>
            </a:extLst>
          </p:cNvPr>
          <p:cNvSpPr txBox="1"/>
          <p:nvPr/>
        </p:nvSpPr>
        <p:spPr>
          <a:xfrm>
            <a:off x="6078897" y="5360795"/>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45" name="Connecteur droit 44">
            <a:extLst>
              <a:ext uri="{FF2B5EF4-FFF2-40B4-BE49-F238E27FC236}">
                <a16:creationId xmlns:a16="http://schemas.microsoft.com/office/drawing/2014/main" id="{38BAF0C9-33DE-0A4C-647A-135ABE8CB9F9}"/>
              </a:ext>
            </a:extLst>
          </p:cNvPr>
          <p:cNvCxnSpPr/>
          <p:nvPr/>
        </p:nvCxnSpPr>
        <p:spPr>
          <a:xfrm>
            <a:off x="3589182" y="6238635"/>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246F7BF7-E263-3F7F-F500-3D7981003AEC}"/>
              </a:ext>
            </a:extLst>
          </p:cNvPr>
          <p:cNvCxnSpPr>
            <a:cxnSpLocks/>
          </p:cNvCxnSpPr>
          <p:nvPr/>
        </p:nvCxnSpPr>
        <p:spPr>
          <a:xfrm>
            <a:off x="5680789" y="6139109"/>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F621F7D0-B967-4D6B-49C6-0D055147B54C}"/>
              </a:ext>
            </a:extLst>
          </p:cNvPr>
          <p:cNvSpPr txBox="1"/>
          <p:nvPr/>
        </p:nvSpPr>
        <p:spPr>
          <a:xfrm>
            <a:off x="3256391" y="6251076"/>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48" name="ZoneTexte 47">
            <a:extLst>
              <a:ext uri="{FF2B5EF4-FFF2-40B4-BE49-F238E27FC236}">
                <a16:creationId xmlns:a16="http://schemas.microsoft.com/office/drawing/2014/main" id="{E5249C47-EA8B-C549-A874-164A2B577808}"/>
              </a:ext>
            </a:extLst>
          </p:cNvPr>
          <p:cNvSpPr txBox="1"/>
          <p:nvPr/>
        </p:nvSpPr>
        <p:spPr>
          <a:xfrm>
            <a:off x="6044691" y="6238635"/>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49" name="Connecteur droit 48">
            <a:extLst>
              <a:ext uri="{FF2B5EF4-FFF2-40B4-BE49-F238E27FC236}">
                <a16:creationId xmlns:a16="http://schemas.microsoft.com/office/drawing/2014/main" id="{AC4F5207-1AD5-EE26-4E4C-C75E461E4E7C}"/>
              </a:ext>
            </a:extLst>
          </p:cNvPr>
          <p:cNvCxnSpPr/>
          <p:nvPr/>
        </p:nvCxnSpPr>
        <p:spPr>
          <a:xfrm>
            <a:off x="8790212" y="1943876"/>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1B0BE3F9-BC80-57B8-FA25-A08D16EB1622}"/>
              </a:ext>
            </a:extLst>
          </p:cNvPr>
          <p:cNvCxnSpPr>
            <a:cxnSpLocks/>
          </p:cNvCxnSpPr>
          <p:nvPr/>
        </p:nvCxnSpPr>
        <p:spPr>
          <a:xfrm>
            <a:off x="11211515" y="1816357"/>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AFA35467-32EB-4658-AB2F-7C5722F987CD}"/>
              </a:ext>
            </a:extLst>
          </p:cNvPr>
          <p:cNvSpPr txBox="1"/>
          <p:nvPr/>
        </p:nvSpPr>
        <p:spPr>
          <a:xfrm>
            <a:off x="8457421" y="1956317"/>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52" name="ZoneTexte 51">
            <a:extLst>
              <a:ext uri="{FF2B5EF4-FFF2-40B4-BE49-F238E27FC236}">
                <a16:creationId xmlns:a16="http://schemas.microsoft.com/office/drawing/2014/main" id="{F121D666-E003-B5B8-8F33-8BD7A616DBDF}"/>
              </a:ext>
            </a:extLst>
          </p:cNvPr>
          <p:cNvSpPr txBox="1"/>
          <p:nvPr/>
        </p:nvSpPr>
        <p:spPr>
          <a:xfrm>
            <a:off x="11245721" y="1943876"/>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53" name="Connecteur droit 52">
            <a:extLst>
              <a:ext uri="{FF2B5EF4-FFF2-40B4-BE49-F238E27FC236}">
                <a16:creationId xmlns:a16="http://schemas.microsoft.com/office/drawing/2014/main" id="{20D5FC0E-9763-D9D1-114B-E9D0CFD98B36}"/>
              </a:ext>
            </a:extLst>
          </p:cNvPr>
          <p:cNvCxnSpPr/>
          <p:nvPr/>
        </p:nvCxnSpPr>
        <p:spPr>
          <a:xfrm>
            <a:off x="8790212" y="2935260"/>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1158F777-857D-908F-7078-AB890C8910EB}"/>
              </a:ext>
            </a:extLst>
          </p:cNvPr>
          <p:cNvCxnSpPr>
            <a:cxnSpLocks/>
          </p:cNvCxnSpPr>
          <p:nvPr/>
        </p:nvCxnSpPr>
        <p:spPr>
          <a:xfrm>
            <a:off x="10056068" y="2823293"/>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56DFDFCD-39A0-C44F-2887-3A22DAE8B58F}"/>
              </a:ext>
            </a:extLst>
          </p:cNvPr>
          <p:cNvSpPr txBox="1"/>
          <p:nvPr/>
        </p:nvSpPr>
        <p:spPr>
          <a:xfrm>
            <a:off x="8457421" y="2947701"/>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56" name="ZoneTexte 55">
            <a:extLst>
              <a:ext uri="{FF2B5EF4-FFF2-40B4-BE49-F238E27FC236}">
                <a16:creationId xmlns:a16="http://schemas.microsoft.com/office/drawing/2014/main" id="{332F3D00-DF67-949C-2EB4-59084B0E877D}"/>
              </a:ext>
            </a:extLst>
          </p:cNvPr>
          <p:cNvSpPr txBox="1"/>
          <p:nvPr/>
        </p:nvSpPr>
        <p:spPr>
          <a:xfrm>
            <a:off x="11245721" y="2935260"/>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57" name="Connecteur droit 56">
            <a:extLst>
              <a:ext uri="{FF2B5EF4-FFF2-40B4-BE49-F238E27FC236}">
                <a16:creationId xmlns:a16="http://schemas.microsoft.com/office/drawing/2014/main" id="{3586C57A-BC33-DC05-4A6A-FA81D117D352}"/>
              </a:ext>
            </a:extLst>
          </p:cNvPr>
          <p:cNvCxnSpPr/>
          <p:nvPr/>
        </p:nvCxnSpPr>
        <p:spPr>
          <a:xfrm>
            <a:off x="8790212" y="3698806"/>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C6353818-B226-CDA7-53C1-876F92DF35C9}"/>
              </a:ext>
            </a:extLst>
          </p:cNvPr>
          <p:cNvCxnSpPr>
            <a:cxnSpLocks/>
          </p:cNvCxnSpPr>
          <p:nvPr/>
        </p:nvCxnSpPr>
        <p:spPr>
          <a:xfrm>
            <a:off x="10769087" y="3586839"/>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2348150B-8FAC-C307-BE90-3278108168B7}"/>
              </a:ext>
            </a:extLst>
          </p:cNvPr>
          <p:cNvSpPr txBox="1"/>
          <p:nvPr/>
        </p:nvSpPr>
        <p:spPr>
          <a:xfrm>
            <a:off x="8457421" y="3711247"/>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60" name="ZoneTexte 59">
            <a:extLst>
              <a:ext uri="{FF2B5EF4-FFF2-40B4-BE49-F238E27FC236}">
                <a16:creationId xmlns:a16="http://schemas.microsoft.com/office/drawing/2014/main" id="{76D729F1-734E-2E76-36E5-C270495C8B18}"/>
              </a:ext>
            </a:extLst>
          </p:cNvPr>
          <p:cNvSpPr txBox="1"/>
          <p:nvPr/>
        </p:nvSpPr>
        <p:spPr>
          <a:xfrm>
            <a:off x="11245721" y="3698806"/>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61" name="Connecteur droit 60">
            <a:extLst>
              <a:ext uri="{FF2B5EF4-FFF2-40B4-BE49-F238E27FC236}">
                <a16:creationId xmlns:a16="http://schemas.microsoft.com/office/drawing/2014/main" id="{CEAA6024-3653-4ABA-0DC4-54AE39D9C22B}"/>
              </a:ext>
            </a:extLst>
          </p:cNvPr>
          <p:cNvCxnSpPr/>
          <p:nvPr/>
        </p:nvCxnSpPr>
        <p:spPr>
          <a:xfrm>
            <a:off x="8773109" y="4481011"/>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EF9072DD-BA9A-9AB1-2232-911E734848C9}"/>
              </a:ext>
            </a:extLst>
          </p:cNvPr>
          <p:cNvCxnSpPr>
            <a:cxnSpLocks/>
          </p:cNvCxnSpPr>
          <p:nvPr/>
        </p:nvCxnSpPr>
        <p:spPr>
          <a:xfrm>
            <a:off x="10972026" y="4359720"/>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63" name="ZoneTexte 62">
            <a:extLst>
              <a:ext uri="{FF2B5EF4-FFF2-40B4-BE49-F238E27FC236}">
                <a16:creationId xmlns:a16="http://schemas.microsoft.com/office/drawing/2014/main" id="{D5671AA5-407E-C9F2-0298-EB6B4D857345}"/>
              </a:ext>
            </a:extLst>
          </p:cNvPr>
          <p:cNvSpPr txBox="1"/>
          <p:nvPr/>
        </p:nvSpPr>
        <p:spPr>
          <a:xfrm>
            <a:off x="8440318" y="4493452"/>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64" name="ZoneTexte 63">
            <a:extLst>
              <a:ext uri="{FF2B5EF4-FFF2-40B4-BE49-F238E27FC236}">
                <a16:creationId xmlns:a16="http://schemas.microsoft.com/office/drawing/2014/main" id="{6F08D311-4E29-627F-1319-B229B6295506}"/>
              </a:ext>
            </a:extLst>
          </p:cNvPr>
          <p:cNvSpPr txBox="1"/>
          <p:nvPr/>
        </p:nvSpPr>
        <p:spPr>
          <a:xfrm>
            <a:off x="11228618" y="4481011"/>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65" name="Connecteur droit 64">
            <a:extLst>
              <a:ext uri="{FF2B5EF4-FFF2-40B4-BE49-F238E27FC236}">
                <a16:creationId xmlns:a16="http://schemas.microsoft.com/office/drawing/2014/main" id="{A5D6215F-F932-97BA-74CA-10ACEF5D039F}"/>
              </a:ext>
            </a:extLst>
          </p:cNvPr>
          <p:cNvCxnSpPr/>
          <p:nvPr/>
        </p:nvCxnSpPr>
        <p:spPr>
          <a:xfrm>
            <a:off x="8790212" y="5248828"/>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6F27897A-F6C2-C1C4-C7E2-6097CB65DEA6}"/>
              </a:ext>
            </a:extLst>
          </p:cNvPr>
          <p:cNvCxnSpPr>
            <a:cxnSpLocks/>
          </p:cNvCxnSpPr>
          <p:nvPr/>
        </p:nvCxnSpPr>
        <p:spPr>
          <a:xfrm>
            <a:off x="9559988" y="5149302"/>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67" name="ZoneTexte 66">
            <a:extLst>
              <a:ext uri="{FF2B5EF4-FFF2-40B4-BE49-F238E27FC236}">
                <a16:creationId xmlns:a16="http://schemas.microsoft.com/office/drawing/2014/main" id="{4173A1D0-ADF6-7CA9-C098-DF93896CB7D5}"/>
              </a:ext>
            </a:extLst>
          </p:cNvPr>
          <p:cNvSpPr txBox="1"/>
          <p:nvPr/>
        </p:nvSpPr>
        <p:spPr>
          <a:xfrm>
            <a:off x="8457421" y="5261269"/>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68" name="ZoneTexte 67">
            <a:extLst>
              <a:ext uri="{FF2B5EF4-FFF2-40B4-BE49-F238E27FC236}">
                <a16:creationId xmlns:a16="http://schemas.microsoft.com/office/drawing/2014/main" id="{5B71B07D-3D22-17E4-06B6-AE9FA7F2F5D8}"/>
              </a:ext>
            </a:extLst>
          </p:cNvPr>
          <p:cNvSpPr txBox="1"/>
          <p:nvPr/>
        </p:nvSpPr>
        <p:spPr>
          <a:xfrm>
            <a:off x="11245721" y="5248828"/>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cxnSp>
        <p:nvCxnSpPr>
          <p:cNvPr id="69" name="Connecteur droit 68">
            <a:extLst>
              <a:ext uri="{FF2B5EF4-FFF2-40B4-BE49-F238E27FC236}">
                <a16:creationId xmlns:a16="http://schemas.microsoft.com/office/drawing/2014/main" id="{C13476EB-E1CD-3E16-D1C8-0AA65391144C}"/>
              </a:ext>
            </a:extLst>
          </p:cNvPr>
          <p:cNvCxnSpPr/>
          <p:nvPr/>
        </p:nvCxnSpPr>
        <p:spPr>
          <a:xfrm>
            <a:off x="8756006" y="6126668"/>
            <a:ext cx="2472612" cy="0"/>
          </a:xfrm>
          <a:prstGeom prst="line">
            <a:avLst/>
          </a:prstGeom>
          <a:ln w="38100">
            <a:solidFill>
              <a:srgbClr val="00909B"/>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DD54BF5C-9160-4C8A-88B2-0898E32C6F8A}"/>
              </a:ext>
            </a:extLst>
          </p:cNvPr>
          <p:cNvCxnSpPr>
            <a:cxnSpLocks/>
          </p:cNvCxnSpPr>
          <p:nvPr/>
        </p:nvCxnSpPr>
        <p:spPr>
          <a:xfrm>
            <a:off x="10188256" y="6014701"/>
            <a:ext cx="0" cy="223934"/>
          </a:xfrm>
          <a:prstGeom prst="line">
            <a:avLst/>
          </a:prstGeom>
          <a:ln w="57150">
            <a:solidFill>
              <a:srgbClr val="BDBD4B"/>
            </a:solidFill>
          </a:ln>
        </p:spPr>
        <p:style>
          <a:lnRef idx="1">
            <a:schemeClr val="accent1"/>
          </a:lnRef>
          <a:fillRef idx="0">
            <a:schemeClr val="accent1"/>
          </a:fillRef>
          <a:effectRef idx="0">
            <a:schemeClr val="accent1"/>
          </a:effectRef>
          <a:fontRef idx="minor">
            <a:schemeClr val="tx1"/>
          </a:fontRef>
        </p:style>
      </p:cxnSp>
      <p:sp>
        <p:nvSpPr>
          <p:cNvPr id="71" name="ZoneTexte 70">
            <a:extLst>
              <a:ext uri="{FF2B5EF4-FFF2-40B4-BE49-F238E27FC236}">
                <a16:creationId xmlns:a16="http://schemas.microsoft.com/office/drawing/2014/main" id="{2B9D3352-C60A-4510-4269-879C4633A26B}"/>
              </a:ext>
            </a:extLst>
          </p:cNvPr>
          <p:cNvSpPr txBox="1"/>
          <p:nvPr/>
        </p:nvSpPr>
        <p:spPr>
          <a:xfrm>
            <a:off x="8423215" y="6139109"/>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72" name="ZoneTexte 71">
            <a:extLst>
              <a:ext uri="{FF2B5EF4-FFF2-40B4-BE49-F238E27FC236}">
                <a16:creationId xmlns:a16="http://schemas.microsoft.com/office/drawing/2014/main" id="{192F348B-C06A-0AC8-175E-B6FDAE74C99B}"/>
              </a:ext>
            </a:extLst>
          </p:cNvPr>
          <p:cNvSpPr txBox="1"/>
          <p:nvPr/>
        </p:nvSpPr>
        <p:spPr>
          <a:xfrm>
            <a:off x="11211515" y="6126668"/>
            <a:ext cx="245705" cy="369332"/>
          </a:xfrm>
          <a:prstGeom prst="rect">
            <a:avLst/>
          </a:prstGeom>
          <a:noFill/>
        </p:spPr>
        <p:txBody>
          <a:bodyPr wrap="square">
            <a:spAutoFit/>
          </a:bodyPr>
          <a:lstStyle/>
          <a:p>
            <a:r>
              <a:rPr lang="fr-FR" dirty="0">
                <a:latin typeface="Barlow" panose="00000500000000000000" pitchFamily="2" charset="0"/>
                <a:cs typeface="Times New Roman" panose="02020603050405020304" pitchFamily="18" charset="0"/>
              </a:rPr>
              <a:t>+</a:t>
            </a:r>
            <a:endParaRPr lang="fr-FR" dirty="0"/>
          </a:p>
        </p:txBody>
      </p:sp>
      <p:sp>
        <p:nvSpPr>
          <p:cNvPr id="73" name="ZoneTexte 72">
            <a:extLst>
              <a:ext uri="{FF2B5EF4-FFF2-40B4-BE49-F238E27FC236}">
                <a16:creationId xmlns:a16="http://schemas.microsoft.com/office/drawing/2014/main" id="{CFDD5FEE-C001-CD71-BA56-F6572F100BA3}"/>
              </a:ext>
            </a:extLst>
          </p:cNvPr>
          <p:cNvSpPr txBox="1"/>
          <p:nvPr/>
        </p:nvSpPr>
        <p:spPr>
          <a:xfrm>
            <a:off x="3482634" y="183855"/>
            <a:ext cx="3338044" cy="369332"/>
          </a:xfrm>
          <a:prstGeom prst="rect">
            <a:avLst/>
          </a:prstGeom>
          <a:noFill/>
        </p:spPr>
        <p:txBody>
          <a:bodyPr wrap="square" rtlCol="0">
            <a:spAutoFit/>
          </a:bodyPr>
          <a:lstStyle/>
          <a:p>
            <a:r>
              <a:rPr lang="fr-FR" b="1" dirty="0">
                <a:solidFill>
                  <a:srgbClr val="00909B"/>
                </a:solidFill>
                <a:latin typeface="Barlow" panose="00000500000000000000" pitchFamily="2" charset="0"/>
              </a:rPr>
              <a:t>Autopartage entre particuliers</a:t>
            </a:r>
          </a:p>
        </p:txBody>
      </p:sp>
      <p:sp>
        <p:nvSpPr>
          <p:cNvPr id="74" name="ZoneTexte 73">
            <a:extLst>
              <a:ext uri="{FF2B5EF4-FFF2-40B4-BE49-F238E27FC236}">
                <a16:creationId xmlns:a16="http://schemas.microsoft.com/office/drawing/2014/main" id="{8D79C2E7-CFBB-E30B-8246-310694A8BBEF}"/>
              </a:ext>
            </a:extLst>
          </p:cNvPr>
          <p:cNvSpPr txBox="1"/>
          <p:nvPr/>
        </p:nvSpPr>
        <p:spPr>
          <a:xfrm>
            <a:off x="8928623" y="216368"/>
            <a:ext cx="2127378" cy="369332"/>
          </a:xfrm>
          <a:prstGeom prst="rect">
            <a:avLst/>
          </a:prstGeom>
          <a:noFill/>
        </p:spPr>
        <p:txBody>
          <a:bodyPr wrap="square" rtlCol="0">
            <a:spAutoFit/>
          </a:bodyPr>
          <a:lstStyle/>
          <a:p>
            <a:r>
              <a:rPr lang="fr-FR" b="1" dirty="0">
                <a:solidFill>
                  <a:srgbClr val="00909B"/>
                </a:solidFill>
                <a:latin typeface="Barlow" panose="00000500000000000000" pitchFamily="2" charset="0"/>
              </a:rPr>
              <a:t>Autopartage </a:t>
            </a:r>
            <a:r>
              <a:rPr lang="fr-FR" b="1" dirty="0" err="1">
                <a:solidFill>
                  <a:srgbClr val="00909B"/>
                </a:solidFill>
                <a:latin typeface="Barlow" panose="00000500000000000000" pitchFamily="2" charset="0"/>
              </a:rPr>
              <a:t>Citiz</a:t>
            </a:r>
            <a:endParaRPr lang="fr-FR" b="1" dirty="0">
              <a:solidFill>
                <a:srgbClr val="00909B"/>
              </a:solidFill>
              <a:latin typeface="Barlow" panose="00000500000000000000" pitchFamily="2" charset="0"/>
            </a:endParaRPr>
          </a:p>
        </p:txBody>
      </p:sp>
    </p:spTree>
    <p:extLst>
      <p:ext uri="{BB962C8B-B14F-4D97-AF65-F5344CB8AC3E}">
        <p14:creationId xmlns:p14="http://schemas.microsoft.com/office/powerpoint/2010/main" val="432726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harmant_Neige_Pano5053©Guillaume_LAGET_PNR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6533889"/>
          </a:xfrm>
          <a:prstGeom prst="rect">
            <a:avLst/>
          </a:prstGeom>
        </p:spPr>
      </p:pic>
      <p:sp>
        <p:nvSpPr>
          <p:cNvPr id="3" name="Rectangle 2"/>
          <p:cNvSpPr/>
          <p:nvPr/>
        </p:nvSpPr>
        <p:spPr>
          <a:xfrm>
            <a:off x="0" y="0"/>
            <a:ext cx="5233987"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713118" y="4434344"/>
            <a:ext cx="3914775" cy="769441"/>
          </a:xfrm>
          <a:prstGeom prst="rect">
            <a:avLst/>
          </a:prstGeom>
          <a:noFill/>
        </p:spPr>
        <p:txBody>
          <a:bodyPr wrap="square" rtlCol="0">
            <a:spAutoFit/>
          </a:bodyPr>
          <a:lstStyle/>
          <a:p>
            <a:pPr algn="ctr"/>
            <a:r>
              <a:rPr lang="fr-FR" sz="4400" dirty="0">
                <a:solidFill>
                  <a:schemeClr val="bg1"/>
                </a:solidFill>
                <a:latin typeface="+mj-lt"/>
                <a:ea typeface="Arial" charset="0"/>
                <a:cs typeface="Arial" charset="0"/>
              </a:rPr>
              <a:t>MERCI</a:t>
            </a:r>
          </a:p>
        </p:txBody>
      </p:sp>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8264" y="5563623"/>
            <a:ext cx="904486" cy="1148588"/>
          </a:xfrm>
          <a:prstGeom prst="rect">
            <a:avLst/>
          </a:prstGeom>
        </p:spPr>
      </p:pic>
    </p:spTree>
    <p:extLst>
      <p:ext uri="{BB962C8B-B14F-4D97-AF65-F5344CB8AC3E}">
        <p14:creationId xmlns:p14="http://schemas.microsoft.com/office/powerpoint/2010/main" val="183244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02F0164-ED8A-409B-A7C8-26651814576E}"/>
              </a:ext>
            </a:extLst>
          </p:cNvPr>
          <p:cNvSpPr txBox="1"/>
          <p:nvPr/>
        </p:nvSpPr>
        <p:spPr>
          <a:xfrm>
            <a:off x="4152383" y="2050216"/>
            <a:ext cx="6269909" cy="1716688"/>
          </a:xfrm>
          <a:prstGeom prst="rect">
            <a:avLst/>
          </a:prstGeom>
          <a:noFill/>
        </p:spPr>
        <p:txBody>
          <a:bodyPr wrap="square" rtlCol="0">
            <a:spAutoFit/>
          </a:bodyPr>
          <a:lstStyle/>
          <a:p>
            <a:pPr algn="ctr">
              <a:lnSpc>
                <a:spcPct val="107000"/>
              </a:lnSpc>
              <a:spcAft>
                <a:spcPts val="800"/>
              </a:spcAft>
            </a:pPr>
            <a:r>
              <a:rPr lang="fr-FR" sz="2000" dirty="0">
                <a:latin typeface="Barlow" panose="00000500000000000000" pitchFamily="2" charset="0"/>
                <a:ea typeface="Calibri" panose="020F0502020204030204" pitchFamily="34" charset="0"/>
                <a:cs typeface="Times New Roman" panose="02020603050405020304" pitchFamily="18" charset="0"/>
              </a:rPr>
              <a:t>Combien ça coûte?</a:t>
            </a:r>
          </a:p>
          <a:p>
            <a:pPr algn="ctr">
              <a:lnSpc>
                <a:spcPct val="107000"/>
              </a:lnSpc>
              <a:spcAft>
                <a:spcPts val="800"/>
              </a:spcAft>
            </a:pPr>
            <a:r>
              <a:rPr lang="fr-FR" sz="3800" b="1" dirty="0">
                <a:solidFill>
                  <a:srgbClr val="00909B"/>
                </a:solidFill>
                <a:latin typeface="Barlow" panose="00000500000000000000" pitchFamily="2" charset="0"/>
                <a:ea typeface="Calibri" panose="020F0502020204030204" pitchFamily="34" charset="0"/>
                <a:cs typeface="Times New Roman" panose="02020603050405020304" pitchFamily="18" charset="0"/>
              </a:rPr>
              <a:t>Combien coûte une voiture en moyenne par an? </a:t>
            </a:r>
          </a:p>
        </p:txBody>
      </p:sp>
    </p:spTree>
    <p:extLst>
      <p:ext uri="{BB962C8B-B14F-4D97-AF65-F5344CB8AC3E}">
        <p14:creationId xmlns:p14="http://schemas.microsoft.com/office/powerpoint/2010/main" val="593893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02F0164-ED8A-409B-A7C8-26651814576E}"/>
              </a:ext>
            </a:extLst>
          </p:cNvPr>
          <p:cNvSpPr txBox="1"/>
          <p:nvPr/>
        </p:nvSpPr>
        <p:spPr>
          <a:xfrm>
            <a:off x="3956440" y="594640"/>
            <a:ext cx="6269909" cy="1091004"/>
          </a:xfrm>
          <a:prstGeom prst="rect">
            <a:avLst/>
          </a:prstGeom>
          <a:noFill/>
        </p:spPr>
        <p:txBody>
          <a:bodyPr wrap="square" rtlCol="0">
            <a:spAutoFit/>
          </a:bodyPr>
          <a:lstStyle/>
          <a:p>
            <a:pPr algn="ctr">
              <a:lnSpc>
                <a:spcPct val="107000"/>
              </a:lnSpc>
              <a:spcAft>
                <a:spcPts val="800"/>
              </a:spcAft>
            </a:pPr>
            <a:r>
              <a:rPr lang="fr-FR" sz="2000" dirty="0">
                <a:latin typeface="Barlow" panose="00000500000000000000" pitchFamily="2" charset="0"/>
                <a:ea typeface="Calibri" panose="020F0502020204030204" pitchFamily="34" charset="0"/>
                <a:cs typeface="Times New Roman" panose="02020603050405020304" pitchFamily="18" charset="0"/>
              </a:rPr>
              <a:t>Combien ça coûte?</a:t>
            </a:r>
          </a:p>
          <a:p>
            <a:pPr algn="ctr">
              <a:lnSpc>
                <a:spcPct val="107000"/>
              </a:lnSpc>
              <a:spcAft>
                <a:spcPts val="800"/>
              </a:spcAft>
            </a:pPr>
            <a:r>
              <a:rPr lang="fr-FR" sz="3800" b="1" dirty="0">
                <a:solidFill>
                  <a:srgbClr val="00909B"/>
                </a:solidFill>
                <a:latin typeface="Barlow" panose="00000500000000000000" pitchFamily="2" charset="0"/>
                <a:ea typeface="Calibri" panose="020F0502020204030204" pitchFamily="34" charset="0"/>
                <a:cs typeface="Times New Roman" panose="02020603050405020304" pitchFamily="18" charset="0"/>
              </a:rPr>
              <a:t>4 214€ </a:t>
            </a:r>
          </a:p>
        </p:txBody>
      </p:sp>
      <p:pic>
        <p:nvPicPr>
          <p:cNvPr id="4" name="Image 3">
            <a:extLst>
              <a:ext uri="{FF2B5EF4-FFF2-40B4-BE49-F238E27FC236}">
                <a16:creationId xmlns:a16="http://schemas.microsoft.com/office/drawing/2014/main" id="{EA7A6A09-C577-8EFA-1F47-1143A70CD9DB}"/>
              </a:ext>
            </a:extLst>
          </p:cNvPr>
          <p:cNvPicPr>
            <a:picLocks noChangeAspect="1"/>
          </p:cNvPicPr>
          <p:nvPr/>
        </p:nvPicPr>
        <p:blipFill rotWithShape="1">
          <a:blip r:embed="rId2"/>
          <a:srcRect l="23572" t="20680" r="22780" b="40952"/>
          <a:stretch/>
        </p:blipFill>
        <p:spPr>
          <a:xfrm>
            <a:off x="3914110" y="2005426"/>
            <a:ext cx="6540760" cy="2631234"/>
          </a:xfrm>
          <a:prstGeom prst="rect">
            <a:avLst/>
          </a:prstGeom>
        </p:spPr>
      </p:pic>
      <p:sp>
        <p:nvSpPr>
          <p:cNvPr id="6" name="ZoneTexte 5">
            <a:extLst>
              <a:ext uri="{FF2B5EF4-FFF2-40B4-BE49-F238E27FC236}">
                <a16:creationId xmlns:a16="http://schemas.microsoft.com/office/drawing/2014/main" id="{DF874F92-0CD1-850A-2B26-018BE2427B58}"/>
              </a:ext>
            </a:extLst>
          </p:cNvPr>
          <p:cNvSpPr txBox="1"/>
          <p:nvPr/>
        </p:nvSpPr>
        <p:spPr>
          <a:xfrm>
            <a:off x="3720583" y="5259056"/>
            <a:ext cx="6097554" cy="276999"/>
          </a:xfrm>
          <a:prstGeom prst="rect">
            <a:avLst/>
          </a:prstGeom>
          <a:noFill/>
        </p:spPr>
        <p:txBody>
          <a:bodyPr wrap="square">
            <a:spAutoFit/>
          </a:bodyPr>
          <a:lstStyle/>
          <a:p>
            <a:r>
              <a:rPr lang="fr-FR" sz="1200" i="1" dirty="0">
                <a:latin typeface="Barlow" panose="00000500000000000000" pitchFamily="2" charset="0"/>
                <a:cs typeface="Times New Roman" panose="02020603050405020304" pitchFamily="18" charset="0"/>
              </a:rPr>
              <a:t>Source : Réseau Action Climat, 2022</a:t>
            </a:r>
            <a:endParaRPr lang="fr-FR" sz="1200" i="1" dirty="0"/>
          </a:p>
        </p:txBody>
      </p:sp>
      <p:sp>
        <p:nvSpPr>
          <p:cNvPr id="5" name="ZoneTexte 4">
            <a:extLst>
              <a:ext uri="{FF2B5EF4-FFF2-40B4-BE49-F238E27FC236}">
                <a16:creationId xmlns:a16="http://schemas.microsoft.com/office/drawing/2014/main" id="{5B221D55-200D-272A-E4CD-1A09C39D2523}"/>
              </a:ext>
            </a:extLst>
          </p:cNvPr>
          <p:cNvSpPr txBox="1"/>
          <p:nvPr/>
        </p:nvSpPr>
        <p:spPr>
          <a:xfrm>
            <a:off x="3599284" y="5718406"/>
            <a:ext cx="6097554" cy="646331"/>
          </a:xfrm>
          <a:prstGeom prst="rect">
            <a:avLst/>
          </a:prstGeom>
          <a:noFill/>
        </p:spPr>
        <p:txBody>
          <a:bodyPr wrap="square">
            <a:spAutoFit/>
          </a:bodyPr>
          <a:lstStyle/>
          <a:p>
            <a:r>
              <a:rPr lang="fr-FR" dirty="0">
                <a:hlinkClick r:id="rId3"/>
              </a:rPr>
              <a:t>https://reseauactionclimat.org/ll-y-a-urgence-a-transformer-notre-mobilite-du-quotidien/</a:t>
            </a:r>
            <a:endParaRPr lang="fr-FR" dirty="0"/>
          </a:p>
        </p:txBody>
      </p:sp>
    </p:spTree>
    <p:extLst>
      <p:ext uri="{BB962C8B-B14F-4D97-AF65-F5344CB8AC3E}">
        <p14:creationId xmlns:p14="http://schemas.microsoft.com/office/powerpoint/2010/main" val="2171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A695603-1A87-5ED6-5799-883E4E93B532}"/>
              </a:ext>
            </a:extLst>
          </p:cNvPr>
          <p:cNvSpPr txBox="1"/>
          <p:nvPr/>
        </p:nvSpPr>
        <p:spPr>
          <a:xfrm>
            <a:off x="3265716" y="429272"/>
            <a:ext cx="8313575" cy="659091"/>
          </a:xfrm>
          <a:prstGeom prst="rect">
            <a:avLst/>
          </a:prstGeom>
          <a:noFill/>
        </p:spPr>
        <p:txBody>
          <a:bodyPr wrap="square">
            <a:spAutoFit/>
          </a:bodyPr>
          <a:lstStyle/>
          <a:p>
            <a:pPr algn="ctr">
              <a:lnSpc>
                <a:spcPct val="107000"/>
              </a:lnSpc>
              <a:spcAft>
                <a:spcPts val="800"/>
              </a:spcAft>
            </a:pPr>
            <a:r>
              <a:rPr lang="fr-FR" sz="3800" b="1" dirty="0">
                <a:solidFill>
                  <a:srgbClr val="00909B"/>
                </a:solidFill>
                <a:latin typeface="Barlow" panose="00000500000000000000" pitchFamily="2" charset="0"/>
                <a:ea typeface="Calibri" panose="020F0502020204030204" pitchFamily="34" charset="0"/>
                <a:cs typeface="Times New Roman" panose="02020603050405020304" pitchFamily="18" charset="0"/>
              </a:rPr>
              <a:t>Mot du SMMAG? </a:t>
            </a:r>
          </a:p>
        </p:txBody>
      </p:sp>
      <p:pic>
        <p:nvPicPr>
          <p:cNvPr id="3" name="Image 2">
            <a:extLst>
              <a:ext uri="{FF2B5EF4-FFF2-40B4-BE49-F238E27FC236}">
                <a16:creationId xmlns:a16="http://schemas.microsoft.com/office/drawing/2014/main" id="{031F1D49-C1B5-4370-A176-35AD31011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16" y="1346716"/>
            <a:ext cx="8313575" cy="5252068"/>
          </a:xfrm>
          <a:prstGeom prst="rect">
            <a:avLst/>
          </a:prstGeom>
        </p:spPr>
      </p:pic>
    </p:spTree>
    <p:extLst>
      <p:ext uri="{BB962C8B-B14F-4D97-AF65-F5344CB8AC3E}">
        <p14:creationId xmlns:p14="http://schemas.microsoft.com/office/powerpoint/2010/main" val="3397751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182CF9-1108-493C-EAF5-ECBE13137713}"/>
              </a:ext>
            </a:extLst>
          </p:cNvPr>
          <p:cNvSpPr txBox="1"/>
          <p:nvPr/>
        </p:nvSpPr>
        <p:spPr>
          <a:xfrm>
            <a:off x="3303297" y="2188360"/>
            <a:ext cx="3648009" cy="1284775"/>
          </a:xfrm>
          <a:prstGeom prst="rect">
            <a:avLst/>
          </a:prstGeom>
          <a:noFill/>
        </p:spPr>
        <p:txBody>
          <a:bodyPr wrap="square" rtlCol="0">
            <a:spAutoFit/>
          </a:bodyPr>
          <a:lstStyle/>
          <a:p>
            <a:pPr algn="ctr">
              <a:lnSpc>
                <a:spcPct val="107000"/>
              </a:lnSpc>
              <a:spcAft>
                <a:spcPts val="800"/>
              </a:spcAft>
            </a:pPr>
            <a:r>
              <a:rPr lang="fr-FR" sz="3800" b="1" dirty="0">
                <a:solidFill>
                  <a:srgbClr val="00909B"/>
                </a:solidFill>
                <a:latin typeface="Barlow" panose="00000500000000000000" pitchFamily="2" charset="0"/>
                <a:ea typeface="Calibri" panose="020F0502020204030204" pitchFamily="34" charset="0"/>
                <a:cs typeface="Times New Roman" panose="02020603050405020304" pitchFamily="18" charset="0"/>
              </a:rPr>
              <a:t>Autopartage avec </a:t>
            </a:r>
            <a:r>
              <a:rPr lang="fr-FR" sz="3800" b="1" dirty="0" err="1">
                <a:solidFill>
                  <a:srgbClr val="00909B"/>
                </a:solidFill>
                <a:latin typeface="Barlow" panose="00000500000000000000" pitchFamily="2" charset="0"/>
                <a:ea typeface="Calibri" panose="020F0502020204030204" pitchFamily="34" charset="0"/>
                <a:cs typeface="Times New Roman" panose="02020603050405020304" pitchFamily="18" charset="0"/>
              </a:rPr>
              <a:t>Citiz</a:t>
            </a:r>
            <a:endParaRPr lang="fr-FR" sz="3800" b="1" dirty="0">
              <a:solidFill>
                <a:srgbClr val="00909B"/>
              </a:solidFill>
              <a:latin typeface="Barlow" panose="00000500000000000000" pitchFamily="2"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6A695603-1A87-5ED6-5799-883E4E93B532}"/>
              </a:ext>
            </a:extLst>
          </p:cNvPr>
          <p:cNvSpPr txBox="1"/>
          <p:nvPr/>
        </p:nvSpPr>
        <p:spPr>
          <a:xfrm>
            <a:off x="7613778" y="1875517"/>
            <a:ext cx="3648008" cy="1910459"/>
          </a:xfrm>
          <a:prstGeom prst="rect">
            <a:avLst/>
          </a:prstGeom>
          <a:noFill/>
        </p:spPr>
        <p:txBody>
          <a:bodyPr wrap="square">
            <a:spAutoFit/>
          </a:bodyPr>
          <a:lstStyle/>
          <a:p>
            <a:pPr algn="ctr">
              <a:lnSpc>
                <a:spcPct val="107000"/>
              </a:lnSpc>
              <a:spcAft>
                <a:spcPts val="800"/>
              </a:spcAft>
            </a:pPr>
            <a:r>
              <a:rPr lang="fr-FR" sz="3800" b="1" dirty="0">
                <a:solidFill>
                  <a:srgbClr val="00909B"/>
                </a:solidFill>
                <a:latin typeface="Barlow" panose="00000500000000000000" pitchFamily="2" charset="0"/>
                <a:ea typeface="Calibri" panose="020F0502020204030204" pitchFamily="34" charset="0"/>
                <a:cs typeface="Times New Roman" panose="02020603050405020304" pitchFamily="18" charset="0"/>
              </a:rPr>
              <a:t>Autopartage entre particuliers</a:t>
            </a:r>
          </a:p>
        </p:txBody>
      </p:sp>
    </p:spTree>
    <p:extLst>
      <p:ext uri="{BB962C8B-B14F-4D97-AF65-F5344CB8AC3E}">
        <p14:creationId xmlns:p14="http://schemas.microsoft.com/office/powerpoint/2010/main" val="823296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182CF9-1108-493C-EAF5-ECBE13137713}"/>
              </a:ext>
            </a:extLst>
          </p:cNvPr>
          <p:cNvSpPr txBox="1"/>
          <p:nvPr/>
        </p:nvSpPr>
        <p:spPr>
          <a:xfrm>
            <a:off x="3588432" y="548052"/>
            <a:ext cx="6499465" cy="748603"/>
          </a:xfrm>
          <a:prstGeom prst="rect">
            <a:avLst/>
          </a:prstGeom>
          <a:noFill/>
        </p:spPr>
        <p:txBody>
          <a:bodyPr wrap="square" rtlCol="0">
            <a:spAutoFit/>
          </a:bodyPr>
          <a:lstStyle/>
          <a:p>
            <a:pPr algn="ctr">
              <a:lnSpc>
                <a:spcPct val="107000"/>
              </a:lnSpc>
              <a:spcAft>
                <a:spcPts val="800"/>
              </a:spcAft>
            </a:pPr>
            <a:r>
              <a:rPr lang="fr-FR" sz="4400" b="1" dirty="0">
                <a:solidFill>
                  <a:srgbClr val="00909B"/>
                </a:solidFill>
                <a:latin typeface="Barlow" panose="00000500000000000000" pitchFamily="2" charset="0"/>
                <a:ea typeface="Calibri" panose="020F0502020204030204" pitchFamily="34" charset="0"/>
                <a:cs typeface="Times New Roman" panose="02020603050405020304" pitchFamily="18" charset="0"/>
              </a:rPr>
              <a:t>L’autopartage avec Citiz</a:t>
            </a:r>
          </a:p>
        </p:txBody>
      </p:sp>
      <p:pic>
        <p:nvPicPr>
          <p:cNvPr id="6" name="Image 5">
            <a:extLst>
              <a:ext uri="{FF2B5EF4-FFF2-40B4-BE49-F238E27FC236}">
                <a16:creationId xmlns:a16="http://schemas.microsoft.com/office/drawing/2014/main" id="{3D4E42B3-7AE1-79F6-487F-EFB4910587E2}"/>
              </a:ext>
            </a:extLst>
          </p:cNvPr>
          <p:cNvPicPr>
            <a:picLocks noChangeAspect="1"/>
          </p:cNvPicPr>
          <p:nvPr/>
        </p:nvPicPr>
        <p:blipFill rotWithShape="1">
          <a:blip r:embed="rId2"/>
          <a:srcRect t="4098" b="16175"/>
          <a:stretch/>
        </p:blipFill>
        <p:spPr>
          <a:xfrm>
            <a:off x="3801566" y="2429960"/>
            <a:ext cx="4860653" cy="4030886"/>
          </a:xfrm>
          <a:prstGeom prst="rect">
            <a:avLst/>
          </a:prstGeom>
        </p:spPr>
      </p:pic>
      <p:pic>
        <p:nvPicPr>
          <p:cNvPr id="3" name="bloc_voiture_version2(SScamionnette)+rouge copie.png" descr="bloc_voiture_version2(SScamionnette)+rouge copie.png">
            <a:extLst>
              <a:ext uri="{FF2B5EF4-FFF2-40B4-BE49-F238E27FC236}">
                <a16:creationId xmlns:a16="http://schemas.microsoft.com/office/drawing/2014/main" id="{053D1DAC-1CDA-6B9D-565B-324508FB49CD}"/>
              </a:ext>
            </a:extLst>
          </p:cNvPr>
          <p:cNvPicPr>
            <a:picLocks noChangeAspect="1"/>
          </p:cNvPicPr>
          <p:nvPr/>
        </p:nvPicPr>
        <p:blipFill>
          <a:blip r:embed="rId3"/>
          <a:stretch>
            <a:fillRect/>
          </a:stretch>
        </p:blipFill>
        <p:spPr>
          <a:xfrm>
            <a:off x="7015144" y="1624097"/>
            <a:ext cx="4244863" cy="1119584"/>
          </a:xfrm>
          <a:prstGeom prst="rect">
            <a:avLst/>
          </a:prstGeom>
          <a:ln w="12700">
            <a:miter lim="400000"/>
          </a:ln>
        </p:spPr>
      </p:pic>
      <p:sp>
        <p:nvSpPr>
          <p:cNvPr id="7" name="Rectangle 6">
            <a:extLst>
              <a:ext uri="{FF2B5EF4-FFF2-40B4-BE49-F238E27FC236}">
                <a16:creationId xmlns:a16="http://schemas.microsoft.com/office/drawing/2014/main" id="{9AE48A8B-67FB-7A69-E578-26EA3EE08864}"/>
              </a:ext>
            </a:extLst>
          </p:cNvPr>
          <p:cNvSpPr/>
          <p:nvPr/>
        </p:nvSpPr>
        <p:spPr>
          <a:xfrm>
            <a:off x="3801566" y="1488566"/>
            <a:ext cx="4078361" cy="646331"/>
          </a:xfrm>
          <a:prstGeom prst="rect">
            <a:avLst/>
          </a:prstGeom>
        </p:spPr>
        <p:txBody>
          <a:bodyPr wrap="none">
            <a:spAutoFit/>
          </a:bodyPr>
          <a:lstStyle/>
          <a:p>
            <a:pPr defTabSz="457200"/>
            <a:r>
              <a:rPr lang="fr-FR" i="1" dirty="0">
                <a:solidFill>
                  <a:srgbClr val="32B4B5"/>
                </a:solidFill>
                <a:latin typeface="Vista Sans OTCE Book" panose="02000503030000020004" pitchFamily="50" charset="0"/>
              </a:rPr>
              <a:t>Plus de 500 véhicules et 75 communes </a:t>
            </a:r>
            <a:br>
              <a:rPr lang="fr-FR" i="1" dirty="0">
                <a:solidFill>
                  <a:srgbClr val="32B4B5"/>
                </a:solidFill>
                <a:latin typeface="Vista Sans OTCE Book" panose="02000503030000020004" pitchFamily="50" charset="0"/>
              </a:rPr>
            </a:br>
            <a:r>
              <a:rPr lang="fr-FR" i="1" dirty="0">
                <a:solidFill>
                  <a:srgbClr val="32B4B5"/>
                </a:solidFill>
                <a:latin typeface="Vista Sans OTCE Book" panose="02000503030000020004" pitchFamily="50" charset="0"/>
              </a:rPr>
              <a:t>disponibles dans la région</a:t>
            </a:r>
          </a:p>
        </p:txBody>
      </p:sp>
    </p:spTree>
    <p:extLst>
      <p:ext uri="{BB962C8B-B14F-4D97-AF65-F5344CB8AC3E}">
        <p14:creationId xmlns:p14="http://schemas.microsoft.com/office/powerpoint/2010/main" val="815984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a:extLst>
              <a:ext uri="{FF2B5EF4-FFF2-40B4-BE49-F238E27FC236}">
                <a16:creationId xmlns:a16="http://schemas.microsoft.com/office/drawing/2014/main" id="{2FAF1B95-8FB1-1C35-5FEF-D8EA8264F5AF}"/>
              </a:ext>
            </a:extLst>
          </p:cNvPr>
          <p:cNvSpPr txBox="1"/>
          <p:nvPr/>
        </p:nvSpPr>
        <p:spPr>
          <a:xfrm>
            <a:off x="813057" y="460670"/>
            <a:ext cx="2704266"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500"/>
            </a:lvl1pPr>
          </a:lstStyle>
          <a:p>
            <a:r>
              <a:rPr lang="fr-FR" sz="2800" b="1" dirty="0"/>
              <a:t>Qui sommes nous</a:t>
            </a:r>
            <a:endParaRPr sz="2800" b="1" dirty="0"/>
          </a:p>
        </p:txBody>
      </p:sp>
      <p:sp>
        <p:nvSpPr>
          <p:cNvPr id="6" name="ZoneTexte 5">
            <a:extLst>
              <a:ext uri="{FF2B5EF4-FFF2-40B4-BE49-F238E27FC236}">
                <a16:creationId xmlns:a16="http://schemas.microsoft.com/office/drawing/2014/main" id="{EF321210-2E2F-11AA-64CC-C6CAA0A15661}"/>
              </a:ext>
            </a:extLst>
          </p:cNvPr>
          <p:cNvSpPr txBox="1"/>
          <p:nvPr/>
        </p:nvSpPr>
        <p:spPr>
          <a:xfrm>
            <a:off x="706268" y="1242247"/>
            <a:ext cx="5452321" cy="4893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2400" dirty="0">
                <a:solidFill>
                  <a:srgbClr val="A6AAA9"/>
                </a:solidFill>
                <a:latin typeface="Vista Sans OTCE Book" panose="02000503030000020004" pitchFamily="50" charset="0"/>
              </a:rPr>
              <a:t>Groupement coopératif d’entreprises</a:t>
            </a:r>
          </a:p>
          <a:p>
            <a:endParaRPr lang="fr-FR" sz="2400" dirty="0">
              <a:solidFill>
                <a:srgbClr val="A6AAA9"/>
              </a:solidFill>
              <a:latin typeface="Vista Sans OTCE Book" panose="02000503030000020004" pitchFamily="50" charset="0"/>
            </a:endParaRPr>
          </a:p>
          <a:p>
            <a:r>
              <a:rPr lang="fr-FR" sz="2400" dirty="0">
                <a:solidFill>
                  <a:srgbClr val="A6AAA9"/>
                </a:solidFill>
                <a:latin typeface="Vista Sans OTCE Book" panose="02000503030000020004" pitchFamily="50" charset="0"/>
              </a:rPr>
              <a:t>Pionnier de l’autopartage en France (2002)</a:t>
            </a:r>
          </a:p>
          <a:p>
            <a:endParaRPr lang="fr-FR" sz="2400" dirty="0">
              <a:solidFill>
                <a:srgbClr val="A6AAA9"/>
              </a:solidFill>
              <a:latin typeface="Vista Sans OTCE Book" panose="02000503030000020004" pitchFamily="50" charset="0"/>
            </a:endParaRPr>
          </a:p>
          <a:p>
            <a:r>
              <a:rPr lang="fr-FR" sz="2400" dirty="0">
                <a:solidFill>
                  <a:srgbClr val="A6AAA9"/>
                </a:solidFill>
                <a:latin typeface="Vista Sans OTCE Book" panose="02000503030000020004" pitchFamily="50" charset="0"/>
              </a:rPr>
              <a:t>15 services locaux d’autopartage à vocation d’intérêt général - sous forme de SCIC</a:t>
            </a:r>
          </a:p>
          <a:p>
            <a:endParaRPr lang="fr-FR" sz="2400" dirty="0">
              <a:solidFill>
                <a:srgbClr val="A6AAA9"/>
              </a:solidFill>
              <a:latin typeface="Vista Sans OTCE Book" panose="02000503030000020004" pitchFamily="50" charset="0"/>
            </a:endParaRPr>
          </a:p>
          <a:p>
            <a:r>
              <a:rPr lang="fr-FR" sz="2400" dirty="0">
                <a:solidFill>
                  <a:srgbClr val="A6AAA9"/>
                </a:solidFill>
                <a:latin typeface="Vista Sans OTCE Book" panose="02000503030000020004" pitchFamily="50" charset="0"/>
              </a:rPr>
              <a:t>Aujourd’hui, 2200 voitures partagées accessibles dans plus de 220 villes en France</a:t>
            </a:r>
          </a:p>
          <a:p>
            <a:pPr marL="228600" indent="-228600">
              <a:spcAft>
                <a:spcPts val="1800"/>
              </a:spcAft>
              <a:buFont typeface="Courier New" panose="02070309020205020404" pitchFamily="49" charset="0"/>
              <a:buChar char="o"/>
            </a:pPr>
            <a:endParaRPr lang="fr-FR" sz="2400" dirty="0">
              <a:solidFill>
                <a:srgbClr val="A6AAA9"/>
              </a:solidFill>
              <a:latin typeface="Vista Sans OTCE Book" panose="02000503030000020004" pitchFamily="50" charset="0"/>
            </a:endParaRPr>
          </a:p>
        </p:txBody>
      </p:sp>
      <p:pic>
        <p:nvPicPr>
          <p:cNvPr id="4" name="Image 3">
            <a:extLst>
              <a:ext uri="{FF2B5EF4-FFF2-40B4-BE49-F238E27FC236}">
                <a16:creationId xmlns:a16="http://schemas.microsoft.com/office/drawing/2014/main" id="{E9233353-F4F4-9471-BECF-835361D53BE6}"/>
              </a:ext>
            </a:extLst>
          </p:cNvPr>
          <p:cNvPicPr>
            <a:picLocks noChangeAspect="1"/>
          </p:cNvPicPr>
          <p:nvPr/>
        </p:nvPicPr>
        <p:blipFill>
          <a:blip r:embed="rId2"/>
          <a:stretch>
            <a:fillRect/>
          </a:stretch>
        </p:blipFill>
        <p:spPr>
          <a:xfrm>
            <a:off x="7283738" y="460670"/>
            <a:ext cx="4787512" cy="4101497"/>
          </a:xfrm>
          <a:prstGeom prst="rect">
            <a:avLst/>
          </a:prstGeom>
        </p:spPr>
      </p:pic>
      <p:pic>
        <p:nvPicPr>
          <p:cNvPr id="1026" name="Picture 2" descr="Bannière de CITIZ Alpes Loire">
            <a:extLst>
              <a:ext uri="{FF2B5EF4-FFF2-40B4-BE49-F238E27FC236}">
                <a16:creationId xmlns:a16="http://schemas.microsoft.com/office/drawing/2014/main" id="{D23147EE-DAD5-A739-514C-7874F3C37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589" y="4972559"/>
            <a:ext cx="6033411" cy="1885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38127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8D8875B-20D5-D5F7-9121-789604C98D58}"/>
              </a:ext>
            </a:extLst>
          </p:cNvPr>
          <p:cNvSpPr txBox="1"/>
          <p:nvPr/>
        </p:nvSpPr>
        <p:spPr>
          <a:xfrm>
            <a:off x="4160531" y="1106567"/>
            <a:ext cx="7608682" cy="44781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28600" indent="-228600">
              <a:spcAft>
                <a:spcPts val="1800"/>
              </a:spcAft>
              <a:buFont typeface="Courier New" panose="02070309020205020404" pitchFamily="49" charset="0"/>
              <a:buChar char="o"/>
            </a:pPr>
            <a:r>
              <a:rPr lang="fr-FR" sz="2000" dirty="0">
                <a:solidFill>
                  <a:srgbClr val="A6AAA9"/>
                </a:solidFill>
                <a:latin typeface="Vista Sans OTCE Book" panose="02000503030000020004" pitchFamily="50" charset="0"/>
              </a:rPr>
              <a:t>Mise en commun d’un véhicule utilisé successivement par plusieurs personnes  (≠ covoiturage)</a:t>
            </a:r>
          </a:p>
          <a:p>
            <a:pPr marL="228600" indent="-228600">
              <a:spcAft>
                <a:spcPts val="1800"/>
              </a:spcAft>
              <a:buFont typeface="Courier New" panose="02070309020205020404" pitchFamily="49" charset="0"/>
              <a:buChar char="o"/>
            </a:pPr>
            <a:r>
              <a:rPr lang="fr-FR" sz="2000" dirty="0">
                <a:solidFill>
                  <a:srgbClr val="A6AAA9"/>
                </a:solidFill>
                <a:latin typeface="Vista Sans OTCE Book" panose="02000503030000020004" pitchFamily="50" charset="0"/>
              </a:rPr>
              <a:t>Des voitures accessibles en libre-service 24h/24, 7j/7 </a:t>
            </a:r>
          </a:p>
          <a:p>
            <a:pPr marL="228600" indent="-228600">
              <a:spcAft>
                <a:spcPts val="1800"/>
              </a:spcAft>
              <a:buFont typeface="Courier New" panose="02070309020205020404" pitchFamily="49" charset="0"/>
              <a:buChar char="o"/>
            </a:pPr>
            <a:r>
              <a:rPr lang="fr-FR" sz="2000" dirty="0">
                <a:solidFill>
                  <a:srgbClr val="A6AAA9"/>
                </a:solidFill>
                <a:latin typeface="Vista Sans OTCE Book" panose="02000503030000020004" pitchFamily="50" charset="0"/>
              </a:rPr>
              <a:t>Des stations réservées à travers la ville/le village</a:t>
            </a:r>
          </a:p>
          <a:p>
            <a:pPr marL="228600" indent="-228600">
              <a:spcAft>
                <a:spcPts val="1800"/>
              </a:spcAft>
              <a:buFont typeface="Courier New" panose="02070309020205020404" pitchFamily="49" charset="0"/>
              <a:buChar char="o"/>
            </a:pPr>
            <a:r>
              <a:rPr lang="fr-FR" sz="2000" dirty="0">
                <a:solidFill>
                  <a:srgbClr val="A6AAA9"/>
                </a:solidFill>
                <a:latin typeface="Vista Sans OTCE Book" panose="02000503030000020004" pitchFamily="50" charset="0"/>
              </a:rPr>
              <a:t>Des trajets en boucle fermée ou en aller simple</a:t>
            </a:r>
          </a:p>
          <a:p>
            <a:pPr marL="228600" indent="-228600">
              <a:spcAft>
                <a:spcPts val="1800"/>
              </a:spcAft>
              <a:buFont typeface="Courier New" panose="02070309020205020404" pitchFamily="49" charset="0"/>
              <a:buChar char="o"/>
            </a:pPr>
            <a:r>
              <a:rPr lang="fr-FR" sz="2000" dirty="0">
                <a:solidFill>
                  <a:srgbClr val="A6AAA9"/>
                </a:solidFill>
                <a:latin typeface="Vista Sans OTCE Book" panose="02000503030000020004" pitchFamily="50" charset="0"/>
              </a:rPr>
              <a:t>Un service tout compris : Assurance, carburant, assistance</a:t>
            </a:r>
          </a:p>
          <a:p>
            <a:pPr marL="228600" indent="-228600">
              <a:spcAft>
                <a:spcPts val="1800"/>
              </a:spcAft>
              <a:buFont typeface="Courier New" panose="02070309020205020404" pitchFamily="49" charset="0"/>
              <a:buChar char="o"/>
            </a:pPr>
            <a:r>
              <a:rPr lang="fr-FR" sz="2000" dirty="0">
                <a:solidFill>
                  <a:srgbClr val="A6AAA9"/>
                </a:solidFill>
                <a:latin typeface="Vista Sans OTCE Book" panose="02000503030000020004" pitchFamily="50" charset="0"/>
              </a:rPr>
              <a:t>Un coût proportionnel à l’usage : heure + km</a:t>
            </a:r>
          </a:p>
          <a:p>
            <a:pPr marL="228600" indent="-228600">
              <a:spcAft>
                <a:spcPts val="1800"/>
              </a:spcAft>
              <a:buFont typeface="Courier New" panose="02070309020205020404" pitchFamily="49" charset="0"/>
              <a:buChar char="o"/>
            </a:pPr>
            <a:r>
              <a:rPr lang="fr-FR" sz="2000" dirty="0">
                <a:solidFill>
                  <a:srgbClr val="A6AAA9"/>
                </a:solidFill>
                <a:latin typeface="Vista Sans OTCE Book" panose="02000503030000020004" pitchFamily="50" charset="0"/>
              </a:rPr>
              <a:t>Un véhicule adapté au besoin : 5 catégories de S à XXL</a:t>
            </a:r>
          </a:p>
          <a:p>
            <a:pPr marL="228600" indent="-228600">
              <a:spcAft>
                <a:spcPts val="1800"/>
              </a:spcAft>
              <a:buFont typeface="Courier New" panose="02070309020205020404" pitchFamily="49" charset="0"/>
              <a:buChar char="o"/>
            </a:pPr>
            <a:r>
              <a:rPr lang="fr-FR" sz="2000" dirty="0">
                <a:solidFill>
                  <a:srgbClr val="A6AAA9"/>
                </a:solidFill>
                <a:latin typeface="Vista Sans OTCE Book" panose="02000503030000020004" pitchFamily="50" charset="0"/>
              </a:rPr>
              <a:t>Deux formules tarifaires avec ou sans abonnement</a:t>
            </a:r>
          </a:p>
        </p:txBody>
      </p:sp>
      <p:sp>
        <p:nvSpPr>
          <p:cNvPr id="4" name="Sous-titre">
            <a:extLst>
              <a:ext uri="{FF2B5EF4-FFF2-40B4-BE49-F238E27FC236}">
                <a16:creationId xmlns:a16="http://schemas.microsoft.com/office/drawing/2014/main" id="{E6841449-267F-D331-8045-0CF4981E2697}"/>
              </a:ext>
            </a:extLst>
          </p:cNvPr>
          <p:cNvSpPr txBox="1"/>
          <p:nvPr/>
        </p:nvSpPr>
        <p:spPr>
          <a:xfrm>
            <a:off x="4308015" y="361903"/>
            <a:ext cx="4700582" cy="482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500"/>
            </a:lvl1pPr>
          </a:lstStyle>
          <a:p>
            <a:r>
              <a:rPr lang="fr-FR" sz="2800" b="1" dirty="0"/>
              <a:t>Comprendre l’autopartage Citiz</a:t>
            </a:r>
            <a:endParaRPr sz="2800" b="1" dirty="0"/>
          </a:p>
        </p:txBody>
      </p:sp>
      <p:pic>
        <p:nvPicPr>
          <p:cNvPr id="6" name="Image 5" descr="Une image contenant voiture, personne, véhicule, conduisant&#10;&#10;Description générée automatiquement">
            <a:extLst>
              <a:ext uri="{FF2B5EF4-FFF2-40B4-BE49-F238E27FC236}">
                <a16:creationId xmlns:a16="http://schemas.microsoft.com/office/drawing/2014/main" id="{F3F1A30F-1C57-E5EE-13F6-B9554226F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82" y="0"/>
            <a:ext cx="4600354" cy="6858000"/>
          </a:xfrm>
          <a:prstGeom prst="rect">
            <a:avLst/>
          </a:prstGeom>
        </p:spPr>
      </p:pic>
    </p:spTree>
    <p:extLst>
      <p:ext uri="{BB962C8B-B14F-4D97-AF65-F5344CB8AC3E}">
        <p14:creationId xmlns:p14="http://schemas.microsoft.com/office/powerpoint/2010/main" val="2631684509"/>
      </p:ext>
    </p:extLst>
  </p:cSld>
  <p:clrMapOvr>
    <a:masterClrMapping/>
  </p:clrMapOvr>
  <p:transition spd="med"/>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2001</TotalTime>
  <Words>1196</Words>
  <Application>Microsoft Office PowerPoint</Application>
  <PresentationFormat>Grand écran</PresentationFormat>
  <Paragraphs>219</Paragraphs>
  <Slides>21</Slides>
  <Notes>1</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21</vt:i4>
      </vt:variant>
    </vt:vector>
  </HeadingPairs>
  <TitlesOfParts>
    <vt:vector size="35" baseType="lpstr">
      <vt:lpstr>Arial</vt:lpstr>
      <vt:lpstr>Bahnschrift</vt:lpstr>
      <vt:lpstr>Bahnschrift Light SemiCondensed</vt:lpstr>
      <vt:lpstr>Barlow</vt:lpstr>
      <vt:lpstr>Calibri</vt:lpstr>
      <vt:lpstr>Calibri Light</vt:lpstr>
      <vt:lpstr>Courier New</vt:lpstr>
      <vt:lpstr>Helvetica Neue Medium</vt:lpstr>
      <vt:lpstr>Montserrat Regular</vt:lpstr>
      <vt:lpstr>Segoe UI</vt:lpstr>
      <vt:lpstr>Vista Sans OTCE Book</vt:lpstr>
      <vt:lpstr>VistaSansOTCE-BlackItalic</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Coline Girard</dc:creator>
  <cp:lastModifiedBy>Jean CLOT</cp:lastModifiedBy>
  <cp:revision>46</cp:revision>
  <dcterms:created xsi:type="dcterms:W3CDTF">2021-07-02T09:14:40Z</dcterms:created>
  <dcterms:modified xsi:type="dcterms:W3CDTF">2023-11-20T16:39:42Z</dcterms:modified>
</cp:coreProperties>
</file>